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5" r:id="rId2"/>
  </p:sldMasterIdLst>
  <p:notesMasterIdLst>
    <p:notesMasterId r:id="rId44"/>
  </p:notesMasterIdLst>
  <p:handoutMasterIdLst>
    <p:handoutMasterId r:id="rId45"/>
  </p:handoutMasterIdLst>
  <p:sldIdLst>
    <p:sldId id="274" r:id="rId3"/>
    <p:sldId id="544" r:id="rId4"/>
    <p:sldId id="276" r:id="rId5"/>
    <p:sldId id="593" r:id="rId6"/>
    <p:sldId id="595" r:id="rId7"/>
    <p:sldId id="659" r:id="rId8"/>
    <p:sldId id="616" r:id="rId9"/>
    <p:sldId id="660" r:id="rId10"/>
    <p:sldId id="661" r:id="rId11"/>
    <p:sldId id="615" r:id="rId12"/>
    <p:sldId id="617" r:id="rId13"/>
    <p:sldId id="618" r:id="rId14"/>
    <p:sldId id="619" r:id="rId15"/>
    <p:sldId id="579" r:id="rId16"/>
    <p:sldId id="571" r:id="rId17"/>
    <p:sldId id="598" r:id="rId18"/>
    <p:sldId id="596" r:id="rId19"/>
    <p:sldId id="594" r:id="rId20"/>
    <p:sldId id="275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599" r:id="rId31"/>
    <p:sldId id="597" r:id="rId32"/>
    <p:sldId id="611" r:id="rId33"/>
    <p:sldId id="612" r:id="rId34"/>
    <p:sldId id="613" r:id="rId35"/>
    <p:sldId id="614" r:id="rId36"/>
    <p:sldId id="600" r:id="rId37"/>
    <p:sldId id="560" r:id="rId38"/>
    <p:sldId id="349" r:id="rId39"/>
    <p:sldId id="401" r:id="rId40"/>
    <p:sldId id="490" r:id="rId41"/>
    <p:sldId id="491" r:id="rId42"/>
    <p:sldId id="4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Information protection technologies" id="{E2DA6780-B125-47C6-8757-B71545C45465}">
          <p14:sldIdLst>
            <p14:sldId id="593"/>
            <p14:sldId id="595"/>
            <p14:sldId id="659"/>
            <p14:sldId id="616"/>
            <p14:sldId id="660"/>
            <p14:sldId id="661"/>
            <p14:sldId id="615"/>
            <p14:sldId id="617"/>
            <p14:sldId id="618"/>
            <p14:sldId id="619"/>
            <p14:sldId id="579"/>
            <p14:sldId id="571"/>
            <p14:sldId id="598"/>
          </p14:sldIdLst>
        </p14:section>
        <p14:section name="2. Azure Information Protection" id="{C47B6EF0-6F93-4B68-985A-30FA4C2EB59B}">
          <p14:sldIdLst>
            <p14:sldId id="596"/>
            <p14:sldId id="594"/>
            <p14:sldId id="275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599"/>
          </p14:sldIdLst>
        </p14:section>
        <p14:section name="3. Data Loss Prevention" id="{B42F379F-3235-457D-B893-B8BA039882E8}">
          <p14:sldIdLst>
            <p14:sldId id="597"/>
            <p14:sldId id="611"/>
            <p14:sldId id="612"/>
            <p14:sldId id="613"/>
            <p14:sldId id="614"/>
            <p14:sldId id="600"/>
          </p14:sldIdLst>
        </p14:section>
        <p14:section name="4. Demonstration" id="{979BE68F-1BCC-4402-ACB9-34B768C3000F}">
          <p14:sldIdLst>
            <p14:sldId id="560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AC8"/>
    <a:srgbClr val="7176D1"/>
    <a:srgbClr val="234465"/>
    <a:srgbClr val="00E668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2221" autoAdjust="0"/>
  </p:normalViewPr>
  <p:slideViewPr>
    <p:cSldViewPr snapToGrid="0" showGuides="1">
      <p:cViewPr varScale="1">
        <p:scale>
          <a:sx n="99" d="100"/>
          <a:sy n="99" d="100"/>
        </p:scale>
        <p:origin x="278" y="55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nformation-protection/deployment-roadmap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nformation-protection/rms-client/use-client#choose-which-azure-information-protection-client-to-us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9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88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https://docs.microsoft.com/en-us/azure/information-protection/deployment-roadmap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94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https://docs.microsoft.com/en-us/azure/information-protection/rms-client/use-client#choose-which-azure-information-protection-client-to-use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6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237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37776" y="3117516"/>
            <a:ext cx="2484090" cy="2688410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4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207" r="1207" b="1082"/>
          <a:stretch>
            <a:fillRect/>
          </a:stretch>
        </p:blipFill>
        <p:spPr bwMode="auto">
          <a:xfrm>
            <a:off x="-1586" y="2075"/>
            <a:ext cx="12192000" cy="6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59" tIns="143407" rIns="179259" bIns="143407"/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7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2" y="1428402"/>
            <a:ext cx="5378548" cy="879910"/>
          </a:xfrm>
        </p:spPr>
        <p:txBody>
          <a:bodyPr/>
          <a:lstStyle>
            <a:lvl1pPr>
              <a:defRPr sz="50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4"/>
            <a:ext cx="5378486" cy="518091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6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4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58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207" r="1207" b="1082"/>
          <a:stretch>
            <a:fillRect/>
          </a:stretch>
        </p:blipFill>
        <p:spPr bwMode="auto">
          <a:xfrm>
            <a:off x="-1586" y="2075"/>
            <a:ext cx="12192000" cy="6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631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84303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3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67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70431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50914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52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52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793071"/>
          </a:xfrm>
        </p:spPr>
        <p:txBody>
          <a:bodyPr/>
          <a:lstStyle>
            <a:lvl1pPr>
              <a:defRPr sz="5685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2546470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7150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958344"/>
            <a:ext cx="11653523" cy="461665"/>
          </a:xfrm>
        </p:spPr>
        <p:txBody>
          <a:bodyPr>
            <a:sp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  <a:latin typeface="+mn-lt"/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198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7E7743-24C7-4E3B-9566-CED2989F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10-Sep-19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92" r:id="rId9"/>
    <p:sldLayoutId id="2147483683" r:id="rId10"/>
    <p:sldLayoutId id="2147483684" r:id="rId11"/>
    <p:sldLayoutId id="2147483685" r:id="rId12"/>
    <p:sldLayoutId id="2147483686" r:id="rId13"/>
    <p:sldLayoutId id="2147483688" r:id="rId14"/>
    <p:sldLayoutId id="2147483689" r:id="rId15"/>
    <p:sldLayoutId id="2147483687" r:id="rId16"/>
    <p:sldLayoutId id="2147483690" r:id="rId17"/>
    <p:sldLayoutId id="2147483691" r:id="rId18"/>
    <p:sldLayoutId id="2147483706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1189178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ransition>
    <p:fade/>
  </p:transition>
  <p:txStyles>
    <p:titleStyle>
      <a:lvl1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lang="en-US" sz="5293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Segoe UI" pitchFamily="34" charset="0"/>
        </a:defRPr>
      </a:lvl1pPr>
      <a:lvl2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5pPr>
      <a:lvl6pPr marL="448107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6pPr>
      <a:lvl7pPr marL="896214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7pPr>
      <a:lvl8pPr marL="1344321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8pPr>
      <a:lvl9pPr marL="1792429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080" indent="-336080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581" indent="-236500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4187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8241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2294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emf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nformation-protection/rms-client/use-client#compare-the-cli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348" y="923887"/>
            <a:ext cx="10965303" cy="506796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rgbClr val="234465"/>
                </a:solidFill>
              </a:rPr>
              <a:t>Module 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43" y="214830"/>
            <a:ext cx="11506712" cy="558240"/>
          </a:xfrm>
        </p:spPr>
        <p:txBody>
          <a:bodyPr>
            <a:noAutofit/>
          </a:bodyPr>
          <a:lstStyle/>
          <a:p>
            <a:r>
              <a:rPr lang="en-US" sz="3600" dirty="0"/>
              <a:t>Microsoft 365 Information Protection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447F0-E34B-49AE-884C-F25CBA86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85" y="1689133"/>
            <a:ext cx="5391827" cy="2873773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app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 App Security provides a dashboard to discover, </a:t>
            </a:r>
            <a:br>
              <a:rPr lang="en-US" dirty="0"/>
            </a:br>
            <a:r>
              <a:rPr lang="en-US" dirty="0"/>
              <a:t>investigate and control what cloud applications are being used </a:t>
            </a:r>
            <a:br>
              <a:rPr lang="en-US" dirty="0"/>
            </a:br>
            <a:r>
              <a:rPr lang="en-US" dirty="0"/>
              <a:t>in your organization</a:t>
            </a:r>
          </a:p>
          <a:p>
            <a:r>
              <a:rPr lang="en-US" dirty="0"/>
              <a:t>Discovers and controls the use of </a:t>
            </a:r>
            <a:r>
              <a:rPr lang="en-US" b="1" dirty="0"/>
              <a:t>Shadow IT</a:t>
            </a:r>
          </a:p>
          <a:p>
            <a:r>
              <a:rPr lang="en-US" dirty="0"/>
              <a:t>Detects and fights against cyberthreats across all your </a:t>
            </a:r>
            <a:br>
              <a:rPr lang="en-US" dirty="0"/>
            </a:br>
            <a:r>
              <a:rPr lang="en-US" dirty="0"/>
              <a:t>Microsoft and third-party cloud services</a:t>
            </a:r>
            <a:endParaRPr lang="bs-Latn-B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93211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app security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861" y="1313144"/>
            <a:ext cx="5516335" cy="5201066"/>
          </a:xfrm>
        </p:spPr>
        <p:txBody>
          <a:bodyPr>
            <a:normAutofit/>
          </a:bodyPr>
          <a:lstStyle/>
          <a:p>
            <a:r>
              <a:rPr lang="en-US" sz="2600" dirty="0"/>
              <a:t>Microsoft Cloud App Security helps you do three things: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Gain visibility into what cloud </a:t>
            </a:r>
            <a:br>
              <a:rPr lang="en-US" sz="2400" dirty="0"/>
            </a:br>
            <a:r>
              <a:rPr lang="en-US" sz="2400" dirty="0"/>
              <a:t>applications are being used in your organization today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Implement data control over those applications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Leverage ongoing behavioral </a:t>
            </a:r>
            <a:br>
              <a:rPr lang="en-US" sz="2400" dirty="0"/>
            </a:br>
            <a:r>
              <a:rPr lang="en-US" sz="2400" dirty="0"/>
              <a:t>analytics as a part of the threat </a:t>
            </a:r>
            <a:br>
              <a:rPr lang="en-US" sz="2400" dirty="0"/>
            </a:br>
            <a:r>
              <a:rPr lang="en-US" sz="2400" dirty="0"/>
              <a:t>protection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460EC-1B66-4499-94B6-BD5E204A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5961"/>
            <a:ext cx="5687954" cy="5148249"/>
          </a:xfrm>
          <a:prstGeom prst="rect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219822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Sanctioning and unsanctioning an app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71452C-778B-4373-A015-F169E2C8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2" y="1527450"/>
            <a:ext cx="10575275" cy="4894638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117342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Access App Control protection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415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Azure AD Conditional Access and Cloud App Security can work together to provide session control for cloud apps</a:t>
            </a:r>
          </a:p>
          <a:p>
            <a:r>
              <a:rPr lang="en-US" dirty="0"/>
              <a:t>Conditional access enables administrators to route users to Cloud App </a:t>
            </a:r>
            <a:br>
              <a:rPr lang="en-US" dirty="0"/>
            </a:br>
            <a:r>
              <a:rPr lang="en-US" dirty="0"/>
              <a:t>Security, where data can be protected</a:t>
            </a:r>
          </a:p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Block downloads from unmanaged devices</a:t>
            </a:r>
          </a:p>
          <a:p>
            <a:pPr lvl="1"/>
            <a:r>
              <a:rPr lang="en-US" dirty="0"/>
              <a:t>Block access from unmanaged devices via client certificates</a:t>
            </a:r>
          </a:p>
          <a:p>
            <a:pPr lvl="1"/>
            <a:r>
              <a:rPr lang="en-US" dirty="0"/>
              <a:t>Monitor use of sanctioned applications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*MCASCAAC = Microsoft Cloud App Security Conditional Access App Control (</a:t>
            </a:r>
            <a:r>
              <a:rPr lang="en-US" sz="2600" dirty="0">
                <a:sym typeface="Wingdings" panose="05000000000000000000" pitchFamily="2" charset="2"/>
              </a:rPr>
              <a:t>)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25678808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7A97-5B01-4E6C-ADD6-CE33EFF9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365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B1B0F-FC14-41FC-8026-D465B462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68" y="2909312"/>
            <a:ext cx="4313156" cy="318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C7FEF9-E164-435C-8945-BCC02A54A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50"/>
          <a:stretch/>
        </p:blipFill>
        <p:spPr>
          <a:xfrm>
            <a:off x="1568244" y="1675426"/>
            <a:ext cx="5312401" cy="1233886"/>
          </a:xfrm>
          <a:prstGeom prst="rect">
            <a:avLst/>
          </a:prstGeom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62DED64-7304-49E2-88B5-C92F2EF3DB3B}"/>
              </a:ext>
            </a:extLst>
          </p:cNvPr>
          <p:cNvSpPr/>
          <p:nvPr/>
        </p:nvSpPr>
        <p:spPr bwMode="auto">
          <a:xfrm>
            <a:off x="7366097" y="1879561"/>
            <a:ext cx="4660710" cy="585769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EMS – Enterprise Mobility and Security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4E428081-2D69-4F1E-97F9-1F6344C19F90}"/>
              </a:ext>
            </a:extLst>
          </p:cNvPr>
          <p:cNvSpPr/>
          <p:nvPr/>
        </p:nvSpPr>
        <p:spPr bwMode="auto">
          <a:xfrm>
            <a:off x="8288997" y="2773607"/>
            <a:ext cx="3330054" cy="3189579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Outlook, Delve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Excel, Yammer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Stream, Planner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Flow, Teams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Forms, OneNote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PowerPoint, SharePoint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StaffHub, Stream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Sway, OneDrive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Etc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5DC47C-4E62-4DEC-8487-A4B29906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14"/>
          <a:stretch/>
        </p:blipFill>
        <p:spPr>
          <a:xfrm>
            <a:off x="2067868" y="6083355"/>
            <a:ext cx="4313156" cy="673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5DA81-6D57-4A79-8342-D5A184FFFF1A}"/>
              </a:ext>
            </a:extLst>
          </p:cNvPr>
          <p:cNvSpPr txBox="1"/>
          <p:nvPr/>
        </p:nvSpPr>
        <p:spPr>
          <a:xfrm>
            <a:off x="2555683" y="2036392"/>
            <a:ext cx="52482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7F29B-6679-4C4C-AD77-3D95BC5E3AA8}"/>
              </a:ext>
            </a:extLst>
          </p:cNvPr>
          <p:cNvSpPr txBox="1"/>
          <p:nvPr/>
        </p:nvSpPr>
        <p:spPr>
          <a:xfrm>
            <a:off x="3901921" y="2036392"/>
            <a:ext cx="6450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E5177-6D23-417D-8EC3-F99F4366FD91}"/>
              </a:ext>
            </a:extLst>
          </p:cNvPr>
          <p:cNvSpPr txBox="1"/>
          <p:nvPr/>
        </p:nvSpPr>
        <p:spPr>
          <a:xfrm>
            <a:off x="5353159" y="2036392"/>
            <a:ext cx="5328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E7D85-4CFB-4E58-ADCF-A3F13C0E5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59"/>
          <a:stretch/>
        </p:blipFill>
        <p:spPr>
          <a:xfrm>
            <a:off x="659516" y="3457727"/>
            <a:ext cx="1408352" cy="3299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3DD7C-5F1C-49A5-99A6-0C8B05F6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37"/>
          <a:stretch/>
        </p:blipFill>
        <p:spPr>
          <a:xfrm>
            <a:off x="6381024" y="2940098"/>
            <a:ext cx="1501498" cy="38171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7EB1C7-CE78-4602-AE78-CC4904299B1E}"/>
              </a:ext>
            </a:extLst>
          </p:cNvPr>
          <p:cNvSpPr txBox="1"/>
          <p:nvPr/>
        </p:nvSpPr>
        <p:spPr>
          <a:xfrm>
            <a:off x="2931587" y="5963186"/>
            <a:ext cx="2870016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10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F11D15EF-6D8C-4BB1-8383-E64D46524036}"/>
              </a:ext>
            </a:extLst>
          </p:cNvPr>
          <p:cNvSpPr/>
          <p:nvPr/>
        </p:nvSpPr>
        <p:spPr bwMode="auto">
          <a:xfrm>
            <a:off x="3238360" y="4122132"/>
            <a:ext cx="2114799" cy="626207"/>
          </a:xfrm>
          <a:prstGeom prst="flowChartAlternateProcess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323426987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  <p:bldP spid="18" grpId="0"/>
      <p:bldP spid="19" grpId="0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Mobility and Security (EMS)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6D2A8F7-127C-434C-8FB4-FE791A1F9EF8}"/>
              </a:ext>
            </a:extLst>
          </p:cNvPr>
          <p:cNvSpPr/>
          <p:nvPr/>
        </p:nvSpPr>
        <p:spPr bwMode="auto">
          <a:xfrm>
            <a:off x="10489674" y="2502612"/>
            <a:ext cx="1039031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Intune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A189890-B606-4AB1-9CC3-636192636055}"/>
              </a:ext>
            </a:extLst>
          </p:cNvPr>
          <p:cNvSpPr/>
          <p:nvPr/>
        </p:nvSpPr>
        <p:spPr bwMode="auto">
          <a:xfrm>
            <a:off x="6698624" y="3949991"/>
            <a:ext cx="1690674" cy="655368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Information Protection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6F40523-C18B-416E-92B3-F78E7215F97A}"/>
              </a:ext>
            </a:extLst>
          </p:cNvPr>
          <p:cNvGrpSpPr/>
          <p:nvPr/>
        </p:nvGrpSpPr>
        <p:grpSpPr>
          <a:xfrm>
            <a:off x="4371107" y="1807635"/>
            <a:ext cx="1807235" cy="1189283"/>
            <a:chOff x="1889968" y="1652100"/>
            <a:chExt cx="2160490" cy="1421749"/>
          </a:xfrm>
        </p:grpSpPr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D7513D1D-1DE5-4EE0-A30F-08836670B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070" y="1652100"/>
              <a:ext cx="1477388" cy="133783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EA5BAED5-F76F-4933-8936-19E4781A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968" y="1703934"/>
              <a:ext cx="1969853" cy="1369915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D169A94-5AB2-4574-B916-3BB2980B2DD6}"/>
              </a:ext>
            </a:extLst>
          </p:cNvPr>
          <p:cNvGrpSpPr/>
          <p:nvPr/>
        </p:nvGrpSpPr>
        <p:grpSpPr>
          <a:xfrm>
            <a:off x="1859092" y="1332155"/>
            <a:ext cx="3924881" cy="1708482"/>
            <a:chOff x="1508903" y="1143000"/>
            <a:chExt cx="4382211" cy="190755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3B0DC22-06C2-49E4-AD05-FCFF57F419B4}"/>
                </a:ext>
              </a:extLst>
            </p:cNvPr>
            <p:cNvGrpSpPr/>
            <p:nvPr/>
          </p:nvGrpSpPr>
          <p:grpSpPr>
            <a:xfrm>
              <a:off x="1508903" y="1430128"/>
              <a:ext cx="2412232" cy="1587412"/>
              <a:chOff x="3242718" y="2211361"/>
              <a:chExt cx="4836957" cy="3183044"/>
            </a:xfrm>
          </p:grpSpPr>
          <p:sp>
            <p:nvSpPr>
              <p:cNvPr id="193" name="Freeform 5">
                <a:extLst>
                  <a:ext uri="{FF2B5EF4-FFF2-40B4-BE49-F238E27FC236}">
                    <a16:creationId xmlns:a16="http://schemas.microsoft.com/office/drawing/2014/main" id="{5E408C3E-62AD-45F5-95D7-0E6F8632C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063" y="2211361"/>
                <a:ext cx="3307612" cy="2995171"/>
              </a:xfrm>
              <a:custGeom>
                <a:avLst/>
                <a:gdLst>
                  <a:gd name="T0" fmla="*/ 771 w 771"/>
                  <a:gd name="T1" fmla="*/ 499 h 698"/>
                  <a:gd name="T2" fmla="*/ 658 w 771"/>
                  <a:gd name="T3" fmla="*/ 293 h 698"/>
                  <a:gd name="T4" fmla="*/ 578 w 771"/>
                  <a:gd name="T5" fmla="*/ 147 h 698"/>
                  <a:gd name="T6" fmla="*/ 478 w 771"/>
                  <a:gd name="T7" fmla="*/ 117 h 698"/>
                  <a:gd name="T8" fmla="*/ 392 w 771"/>
                  <a:gd name="T9" fmla="*/ 139 h 698"/>
                  <a:gd name="T10" fmla="*/ 133 w 771"/>
                  <a:gd name="T11" fmla="*/ 0 h 698"/>
                  <a:gd name="T12" fmla="*/ 0 w 771"/>
                  <a:gd name="T13" fmla="*/ 29 h 698"/>
                  <a:gd name="T14" fmla="*/ 669 w 771"/>
                  <a:gd name="T15" fmla="*/ 698 h 698"/>
                  <a:gd name="T16" fmla="*/ 771 w 771"/>
                  <a:gd name="T17" fmla="*/ 49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698">
                    <a:moveTo>
                      <a:pt x="771" y="499"/>
                    </a:moveTo>
                    <a:cubicBezTo>
                      <a:pt x="771" y="414"/>
                      <a:pt x="725" y="337"/>
                      <a:pt x="658" y="293"/>
                    </a:cubicBezTo>
                    <a:cubicBezTo>
                      <a:pt x="657" y="232"/>
                      <a:pt x="626" y="178"/>
                      <a:pt x="578" y="147"/>
                    </a:cubicBezTo>
                    <a:cubicBezTo>
                      <a:pt x="550" y="128"/>
                      <a:pt x="515" y="117"/>
                      <a:pt x="478" y="117"/>
                    </a:cubicBezTo>
                    <a:cubicBezTo>
                      <a:pt x="446" y="117"/>
                      <a:pt x="417" y="125"/>
                      <a:pt x="392" y="139"/>
                    </a:cubicBezTo>
                    <a:cubicBezTo>
                      <a:pt x="336" y="56"/>
                      <a:pt x="241" y="0"/>
                      <a:pt x="133" y="0"/>
                    </a:cubicBezTo>
                    <a:cubicBezTo>
                      <a:pt x="85" y="0"/>
                      <a:pt x="41" y="11"/>
                      <a:pt x="0" y="29"/>
                    </a:cubicBezTo>
                    <a:cubicBezTo>
                      <a:pt x="669" y="698"/>
                      <a:pt x="669" y="698"/>
                      <a:pt x="669" y="698"/>
                    </a:cubicBezTo>
                    <a:cubicBezTo>
                      <a:pt x="731" y="653"/>
                      <a:pt x="771" y="581"/>
                      <a:pt x="771" y="499"/>
                    </a:cubicBezTo>
                    <a:close/>
                  </a:path>
                </a:pathLst>
              </a:custGeom>
              <a:solidFill>
                <a:srgbClr val="35D2FF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97F0C436-26D0-45B9-8923-2BF6312FE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2718" y="2327408"/>
                <a:ext cx="4410155" cy="3066997"/>
              </a:xfrm>
              <a:custGeom>
                <a:avLst/>
                <a:gdLst>
                  <a:gd name="T0" fmla="*/ 360 w 1029"/>
                  <a:gd name="T1" fmla="*/ 0 h 715"/>
                  <a:gd name="T2" fmla="*/ 181 w 1029"/>
                  <a:gd name="T3" fmla="*/ 283 h 715"/>
                  <a:gd name="T4" fmla="*/ 181 w 1029"/>
                  <a:gd name="T5" fmla="*/ 297 h 715"/>
                  <a:gd name="T6" fmla="*/ 0 w 1029"/>
                  <a:gd name="T7" fmla="*/ 505 h 715"/>
                  <a:gd name="T8" fmla="*/ 210 w 1029"/>
                  <a:gd name="T9" fmla="*/ 715 h 715"/>
                  <a:gd name="T10" fmla="*/ 291 w 1029"/>
                  <a:gd name="T11" fmla="*/ 715 h 715"/>
                  <a:gd name="T12" fmla="*/ 328 w 1029"/>
                  <a:gd name="T13" fmla="*/ 715 h 715"/>
                  <a:gd name="T14" fmla="*/ 341 w 1029"/>
                  <a:gd name="T15" fmla="*/ 715 h 715"/>
                  <a:gd name="T16" fmla="*/ 351 w 1029"/>
                  <a:gd name="T17" fmla="*/ 715 h 715"/>
                  <a:gd name="T18" fmla="*/ 860 w 1029"/>
                  <a:gd name="T19" fmla="*/ 715 h 715"/>
                  <a:gd name="T20" fmla="*/ 885 w 1029"/>
                  <a:gd name="T21" fmla="*/ 715 h 715"/>
                  <a:gd name="T22" fmla="*/ 912 w 1029"/>
                  <a:gd name="T23" fmla="*/ 715 h 715"/>
                  <a:gd name="T24" fmla="*/ 1029 w 1029"/>
                  <a:gd name="T25" fmla="*/ 669 h 715"/>
                  <a:gd name="T26" fmla="*/ 360 w 1029"/>
                  <a:gd name="T27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9" h="715">
                    <a:moveTo>
                      <a:pt x="360" y="0"/>
                    </a:moveTo>
                    <a:cubicBezTo>
                      <a:pt x="254" y="50"/>
                      <a:pt x="181" y="158"/>
                      <a:pt x="181" y="283"/>
                    </a:cubicBezTo>
                    <a:cubicBezTo>
                      <a:pt x="181" y="287"/>
                      <a:pt x="181" y="293"/>
                      <a:pt x="181" y="297"/>
                    </a:cubicBezTo>
                    <a:cubicBezTo>
                      <a:pt x="79" y="312"/>
                      <a:pt x="0" y="399"/>
                      <a:pt x="0" y="505"/>
                    </a:cubicBezTo>
                    <a:cubicBezTo>
                      <a:pt x="0" y="619"/>
                      <a:pt x="93" y="713"/>
                      <a:pt x="210" y="715"/>
                    </a:cubicBezTo>
                    <a:cubicBezTo>
                      <a:pt x="210" y="715"/>
                      <a:pt x="210" y="715"/>
                      <a:pt x="291" y="715"/>
                    </a:cubicBezTo>
                    <a:cubicBezTo>
                      <a:pt x="303" y="715"/>
                      <a:pt x="322" y="715"/>
                      <a:pt x="328" y="715"/>
                    </a:cubicBezTo>
                    <a:cubicBezTo>
                      <a:pt x="328" y="715"/>
                      <a:pt x="328" y="715"/>
                      <a:pt x="341" y="715"/>
                    </a:cubicBezTo>
                    <a:cubicBezTo>
                      <a:pt x="344" y="715"/>
                      <a:pt x="347" y="715"/>
                      <a:pt x="351" y="715"/>
                    </a:cubicBezTo>
                    <a:cubicBezTo>
                      <a:pt x="478" y="715"/>
                      <a:pt x="746" y="715"/>
                      <a:pt x="860" y="715"/>
                    </a:cubicBezTo>
                    <a:cubicBezTo>
                      <a:pt x="869" y="715"/>
                      <a:pt x="877" y="715"/>
                      <a:pt x="885" y="715"/>
                    </a:cubicBezTo>
                    <a:cubicBezTo>
                      <a:pt x="894" y="715"/>
                      <a:pt x="904" y="715"/>
                      <a:pt x="912" y="715"/>
                    </a:cubicBezTo>
                    <a:cubicBezTo>
                      <a:pt x="956" y="710"/>
                      <a:pt x="995" y="693"/>
                      <a:pt x="1029" y="669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00BDF3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E3314DEF-514A-4F00-96C9-A0BE89E9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3688" y="1143000"/>
              <a:ext cx="2827426" cy="1907555"/>
            </a:xfrm>
            <a:prstGeom prst="rect">
              <a:avLst/>
            </a:prstGeom>
          </p:spPr>
        </p:pic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DB5214D-EB99-4A66-BE4A-3B163D9A7CC9}"/>
                </a:ext>
              </a:extLst>
            </p:cNvPr>
            <p:cNvSpPr/>
            <p:nvPr/>
          </p:nvSpPr>
          <p:spPr bwMode="auto">
            <a:xfrm>
              <a:off x="2892915" y="2241336"/>
              <a:ext cx="496208" cy="49620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C4407F7F-DCA9-4F7A-A803-08A35027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3705" y="2322807"/>
              <a:ext cx="368760" cy="348406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D379082D-A139-4686-9E45-3CDCB66E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03" y="2336476"/>
              <a:ext cx="339374" cy="339374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BE331B6-C6CE-4DA5-AF6C-71FF1FC3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075" y="1796262"/>
              <a:ext cx="314404" cy="292220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E3EFA78-C2BA-474E-8907-2B8DE5BD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807" y="1380284"/>
              <a:ext cx="530932" cy="37183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6D5056F7-DEA5-491D-8142-AD4C70C76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464" y="1897005"/>
              <a:ext cx="375654" cy="375654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337B2ECC-216D-4EF3-B25F-117FD349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412" y="2320534"/>
              <a:ext cx="304580" cy="365080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409FBC26-941C-4351-B403-24D982BA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744" y="1673883"/>
              <a:ext cx="426922" cy="421340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854A4F12-F3DD-4818-B55F-E006CA52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83" y="2454578"/>
              <a:ext cx="336746" cy="336746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4823AFC7-14D7-4663-AC5F-6C76E061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584" y="2048877"/>
              <a:ext cx="394791" cy="497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ED41083-52A2-4A75-87D7-DD95973F658B}"/>
              </a:ext>
            </a:extLst>
          </p:cNvPr>
          <p:cNvGrpSpPr/>
          <p:nvPr/>
        </p:nvGrpSpPr>
        <p:grpSpPr>
          <a:xfrm>
            <a:off x="3350616" y="3139547"/>
            <a:ext cx="192475" cy="860683"/>
            <a:chOff x="332777" y="2034973"/>
            <a:chExt cx="134352" cy="943576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CCAF8286-A2ED-4D6A-80CE-DAA2275890D2}"/>
                </a:ext>
              </a:extLst>
            </p:cNvPr>
            <p:cNvCxnSpPr/>
            <p:nvPr/>
          </p:nvCxnSpPr>
          <p:spPr>
            <a:xfrm>
              <a:off x="332777" y="2046365"/>
              <a:ext cx="0" cy="93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8E9F413-C8BC-4F0B-AF1B-87B51761CDDD}"/>
                </a:ext>
              </a:extLst>
            </p:cNvPr>
            <p:cNvCxnSpPr/>
            <p:nvPr/>
          </p:nvCxnSpPr>
          <p:spPr>
            <a:xfrm flipV="1">
              <a:off x="467129" y="2034973"/>
              <a:ext cx="0" cy="93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2899BC85-497A-4413-B49E-5F569F62E7C5}"/>
              </a:ext>
            </a:extLst>
          </p:cNvPr>
          <p:cNvSpPr/>
          <p:nvPr/>
        </p:nvSpPr>
        <p:spPr>
          <a:xfrm>
            <a:off x="8979224" y="2874526"/>
            <a:ext cx="2677936" cy="267793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0EE3328-876F-4092-90F8-4238DD54562E}"/>
              </a:ext>
            </a:extLst>
          </p:cNvPr>
          <p:cNvSpPr/>
          <p:nvPr/>
        </p:nvSpPr>
        <p:spPr>
          <a:xfrm>
            <a:off x="5150634" y="3345993"/>
            <a:ext cx="1656678" cy="165667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F09DA27-B3FE-43A2-BBF2-F9922CCE2B36}"/>
              </a:ext>
            </a:extLst>
          </p:cNvPr>
          <p:cNvSpPr/>
          <p:nvPr/>
        </p:nvSpPr>
        <p:spPr>
          <a:xfrm>
            <a:off x="2057400" y="4114800"/>
            <a:ext cx="2605308" cy="260530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E19F0D7-E627-45A9-96B7-8FBA11B99CB2}"/>
              </a:ext>
            </a:extLst>
          </p:cNvPr>
          <p:cNvSpPr txBox="1"/>
          <p:nvPr/>
        </p:nvSpPr>
        <p:spPr>
          <a:xfrm>
            <a:off x="9317270" y="4358492"/>
            <a:ext cx="2074855" cy="761979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Protect your users, devices, and apps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9ED6F6E-F4D3-46DA-BE6E-0758E733D536}"/>
              </a:ext>
            </a:extLst>
          </p:cNvPr>
          <p:cNvSpPr txBox="1"/>
          <p:nvPr/>
        </p:nvSpPr>
        <p:spPr>
          <a:xfrm>
            <a:off x="2345759" y="5566123"/>
            <a:ext cx="2025348" cy="941516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Detect threats early with visibility and threat analytics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2E9E8BA-7212-420E-B646-96A3D49AC39D}"/>
              </a:ext>
            </a:extLst>
          </p:cNvPr>
          <p:cNvGrpSpPr/>
          <p:nvPr/>
        </p:nvGrpSpPr>
        <p:grpSpPr>
          <a:xfrm>
            <a:off x="3142377" y="5110771"/>
            <a:ext cx="436993" cy="402787"/>
            <a:chOff x="892941" y="2650701"/>
            <a:chExt cx="253211" cy="233391"/>
          </a:xfrm>
        </p:grpSpPr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2BD26248-5335-48D9-9326-14700B07E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66" y="2695959"/>
              <a:ext cx="146161" cy="142981"/>
            </a:xfrm>
            <a:custGeom>
              <a:avLst/>
              <a:gdLst>
                <a:gd name="T0" fmla="*/ 522 w 582"/>
                <a:gd name="T1" fmla="*/ 266 h 569"/>
                <a:gd name="T2" fmla="*/ 472 w 582"/>
                <a:gd name="T3" fmla="*/ 270 h 569"/>
                <a:gd name="T4" fmla="*/ 348 w 582"/>
                <a:gd name="T5" fmla="*/ 122 h 569"/>
                <a:gd name="T6" fmla="*/ 359 w 582"/>
                <a:gd name="T7" fmla="*/ 62 h 569"/>
                <a:gd name="T8" fmla="*/ 309 w 582"/>
                <a:gd name="T9" fmla="*/ 12 h 569"/>
                <a:gd name="T10" fmla="*/ 220 w 582"/>
                <a:gd name="T11" fmla="*/ 81 h 569"/>
                <a:gd name="T12" fmla="*/ 233 w 582"/>
                <a:gd name="T13" fmla="*/ 122 h 569"/>
                <a:gd name="T14" fmla="*/ 110 w 582"/>
                <a:gd name="T15" fmla="*/ 270 h 569"/>
                <a:gd name="T16" fmla="*/ 59 w 582"/>
                <a:gd name="T17" fmla="*/ 266 h 569"/>
                <a:gd name="T18" fmla="*/ 11 w 582"/>
                <a:gd name="T19" fmla="*/ 316 h 569"/>
                <a:gd name="T20" fmla="*/ 80 w 582"/>
                <a:gd name="T21" fmla="*/ 405 h 569"/>
                <a:gd name="T22" fmla="*/ 124 w 582"/>
                <a:gd name="T23" fmla="*/ 389 h 569"/>
                <a:gd name="T24" fmla="*/ 225 w 582"/>
                <a:gd name="T25" fmla="*/ 463 h 569"/>
                <a:gd name="T26" fmla="*/ 223 w 582"/>
                <a:gd name="T27" fmla="*/ 511 h 569"/>
                <a:gd name="T28" fmla="*/ 273 w 582"/>
                <a:gd name="T29" fmla="*/ 558 h 569"/>
                <a:gd name="T30" fmla="*/ 361 w 582"/>
                <a:gd name="T31" fmla="*/ 489 h 569"/>
                <a:gd name="T32" fmla="*/ 357 w 582"/>
                <a:gd name="T33" fmla="*/ 463 h 569"/>
                <a:gd name="T34" fmla="*/ 458 w 582"/>
                <a:gd name="T35" fmla="*/ 389 h 569"/>
                <a:gd name="T36" fmla="*/ 502 w 582"/>
                <a:gd name="T37" fmla="*/ 405 h 569"/>
                <a:gd name="T38" fmla="*/ 571 w 582"/>
                <a:gd name="T39" fmla="*/ 316 h 569"/>
                <a:gd name="T40" fmla="*/ 522 w 582"/>
                <a:gd name="T41" fmla="*/ 266 h 569"/>
                <a:gd name="T42" fmla="*/ 137 w 582"/>
                <a:gd name="T43" fmla="*/ 293 h 569"/>
                <a:gd name="T44" fmla="*/ 261 w 582"/>
                <a:gd name="T45" fmla="*/ 145 h 569"/>
                <a:gd name="T46" fmla="*/ 273 w 582"/>
                <a:gd name="T47" fmla="*/ 149 h 569"/>
                <a:gd name="T48" fmla="*/ 273 w 582"/>
                <a:gd name="T49" fmla="*/ 421 h 569"/>
                <a:gd name="T50" fmla="*/ 246 w 582"/>
                <a:gd name="T51" fmla="*/ 434 h 569"/>
                <a:gd name="T52" fmla="*/ 146 w 582"/>
                <a:gd name="T53" fmla="*/ 360 h 569"/>
                <a:gd name="T54" fmla="*/ 150 w 582"/>
                <a:gd name="T55" fmla="*/ 334 h 569"/>
                <a:gd name="T56" fmla="*/ 137 w 582"/>
                <a:gd name="T57" fmla="*/ 293 h 569"/>
                <a:gd name="T58" fmla="*/ 309 w 582"/>
                <a:gd name="T59" fmla="*/ 421 h 569"/>
                <a:gd name="T60" fmla="*/ 309 w 582"/>
                <a:gd name="T61" fmla="*/ 149 h 569"/>
                <a:gd name="T62" fmla="*/ 321 w 582"/>
                <a:gd name="T63" fmla="*/ 145 h 569"/>
                <a:gd name="T64" fmla="*/ 444 w 582"/>
                <a:gd name="T65" fmla="*/ 293 h 569"/>
                <a:gd name="T66" fmla="*/ 431 w 582"/>
                <a:gd name="T67" fmla="*/ 334 h 569"/>
                <a:gd name="T68" fmla="*/ 436 w 582"/>
                <a:gd name="T69" fmla="*/ 360 h 569"/>
                <a:gd name="T70" fmla="*/ 335 w 582"/>
                <a:gd name="T71" fmla="*/ 434 h 569"/>
                <a:gd name="T72" fmla="*/ 309 w 582"/>
                <a:gd name="T73" fmla="*/ 421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69">
                  <a:moveTo>
                    <a:pt x="522" y="266"/>
                  </a:moveTo>
                  <a:cubicBezTo>
                    <a:pt x="504" y="261"/>
                    <a:pt x="487" y="263"/>
                    <a:pt x="472" y="270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360" y="106"/>
                    <a:pt x="365" y="84"/>
                    <a:pt x="359" y="62"/>
                  </a:cubicBezTo>
                  <a:cubicBezTo>
                    <a:pt x="353" y="38"/>
                    <a:pt x="333" y="18"/>
                    <a:pt x="309" y="12"/>
                  </a:cubicBezTo>
                  <a:cubicBezTo>
                    <a:pt x="262" y="0"/>
                    <a:pt x="220" y="36"/>
                    <a:pt x="220" y="81"/>
                  </a:cubicBezTo>
                  <a:cubicBezTo>
                    <a:pt x="220" y="96"/>
                    <a:pt x="225" y="110"/>
                    <a:pt x="233" y="12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95" y="263"/>
                    <a:pt x="78" y="261"/>
                    <a:pt x="59" y="266"/>
                  </a:cubicBezTo>
                  <a:cubicBezTo>
                    <a:pt x="36" y="273"/>
                    <a:pt x="17" y="293"/>
                    <a:pt x="11" y="316"/>
                  </a:cubicBezTo>
                  <a:cubicBezTo>
                    <a:pt x="0" y="363"/>
                    <a:pt x="35" y="405"/>
                    <a:pt x="80" y="405"/>
                  </a:cubicBezTo>
                  <a:cubicBezTo>
                    <a:pt x="97" y="405"/>
                    <a:pt x="112" y="399"/>
                    <a:pt x="124" y="389"/>
                  </a:cubicBezTo>
                  <a:cubicBezTo>
                    <a:pt x="225" y="463"/>
                    <a:pt x="225" y="463"/>
                    <a:pt x="225" y="463"/>
                  </a:cubicBezTo>
                  <a:cubicBezTo>
                    <a:pt x="219" y="477"/>
                    <a:pt x="218" y="494"/>
                    <a:pt x="223" y="511"/>
                  </a:cubicBezTo>
                  <a:cubicBezTo>
                    <a:pt x="231" y="534"/>
                    <a:pt x="250" y="552"/>
                    <a:pt x="273" y="558"/>
                  </a:cubicBezTo>
                  <a:cubicBezTo>
                    <a:pt x="320" y="569"/>
                    <a:pt x="361" y="534"/>
                    <a:pt x="361" y="489"/>
                  </a:cubicBezTo>
                  <a:cubicBezTo>
                    <a:pt x="361" y="480"/>
                    <a:pt x="360" y="471"/>
                    <a:pt x="357" y="463"/>
                  </a:cubicBezTo>
                  <a:cubicBezTo>
                    <a:pt x="458" y="389"/>
                    <a:pt x="458" y="389"/>
                    <a:pt x="458" y="389"/>
                  </a:cubicBezTo>
                  <a:cubicBezTo>
                    <a:pt x="470" y="399"/>
                    <a:pt x="485" y="405"/>
                    <a:pt x="502" y="405"/>
                  </a:cubicBezTo>
                  <a:cubicBezTo>
                    <a:pt x="547" y="405"/>
                    <a:pt x="582" y="363"/>
                    <a:pt x="571" y="316"/>
                  </a:cubicBezTo>
                  <a:cubicBezTo>
                    <a:pt x="565" y="293"/>
                    <a:pt x="546" y="273"/>
                    <a:pt x="522" y="266"/>
                  </a:cubicBezTo>
                  <a:close/>
                  <a:moveTo>
                    <a:pt x="137" y="293"/>
                  </a:moveTo>
                  <a:cubicBezTo>
                    <a:pt x="261" y="145"/>
                    <a:pt x="261" y="145"/>
                    <a:pt x="261" y="145"/>
                  </a:cubicBezTo>
                  <a:cubicBezTo>
                    <a:pt x="267" y="147"/>
                    <a:pt x="267" y="147"/>
                    <a:pt x="273" y="149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63" y="423"/>
                    <a:pt x="254" y="428"/>
                    <a:pt x="246" y="434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9" y="352"/>
                    <a:pt x="150" y="343"/>
                    <a:pt x="150" y="334"/>
                  </a:cubicBezTo>
                  <a:cubicBezTo>
                    <a:pt x="150" y="319"/>
                    <a:pt x="146" y="305"/>
                    <a:pt x="137" y="293"/>
                  </a:cubicBezTo>
                  <a:close/>
                  <a:moveTo>
                    <a:pt x="309" y="421"/>
                  </a:moveTo>
                  <a:cubicBezTo>
                    <a:pt x="309" y="149"/>
                    <a:pt x="309" y="149"/>
                    <a:pt x="309" y="149"/>
                  </a:cubicBezTo>
                  <a:cubicBezTo>
                    <a:pt x="315" y="147"/>
                    <a:pt x="315" y="147"/>
                    <a:pt x="321" y="145"/>
                  </a:cubicBezTo>
                  <a:cubicBezTo>
                    <a:pt x="444" y="293"/>
                    <a:pt x="444" y="293"/>
                    <a:pt x="444" y="293"/>
                  </a:cubicBezTo>
                  <a:cubicBezTo>
                    <a:pt x="436" y="305"/>
                    <a:pt x="431" y="319"/>
                    <a:pt x="431" y="334"/>
                  </a:cubicBezTo>
                  <a:cubicBezTo>
                    <a:pt x="431" y="343"/>
                    <a:pt x="433" y="352"/>
                    <a:pt x="436" y="360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28" y="428"/>
                    <a:pt x="319" y="423"/>
                    <a:pt x="309" y="42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691" tIns="62345" rIns="124691" bIns="623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F4F2CDB6-2FDA-465B-9BFE-082F66E87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941" y="2650701"/>
              <a:ext cx="253211" cy="233391"/>
            </a:xfrm>
            <a:custGeom>
              <a:avLst/>
              <a:gdLst>
                <a:gd name="T0" fmla="*/ 481 w 1008"/>
                <a:gd name="T1" fmla="*/ 13 h 929"/>
                <a:gd name="T2" fmla="*/ 12 w 1008"/>
                <a:gd name="T3" fmla="*/ 532 h 929"/>
                <a:gd name="T4" fmla="*/ 16 w 1008"/>
                <a:gd name="T5" fmla="*/ 577 h 929"/>
                <a:gd name="T6" fmla="*/ 486 w 1008"/>
                <a:gd name="T7" fmla="*/ 921 h 929"/>
                <a:gd name="T8" fmla="*/ 521 w 1008"/>
                <a:gd name="T9" fmla="*/ 921 h 929"/>
                <a:gd name="T10" fmla="*/ 991 w 1008"/>
                <a:gd name="T11" fmla="*/ 577 h 929"/>
                <a:gd name="T12" fmla="*/ 996 w 1008"/>
                <a:gd name="T13" fmla="*/ 532 h 929"/>
                <a:gd name="T14" fmla="*/ 526 w 1008"/>
                <a:gd name="T15" fmla="*/ 13 h 929"/>
                <a:gd name="T16" fmla="*/ 481 w 1008"/>
                <a:gd name="T17" fmla="*/ 13 h 929"/>
                <a:gd name="T18" fmla="*/ 88 w 1008"/>
                <a:gd name="T19" fmla="*/ 538 h 929"/>
                <a:gd name="T20" fmla="*/ 495 w 1008"/>
                <a:gd name="T21" fmla="*/ 88 h 929"/>
                <a:gd name="T22" fmla="*/ 512 w 1008"/>
                <a:gd name="T23" fmla="*/ 88 h 929"/>
                <a:gd name="T24" fmla="*/ 920 w 1008"/>
                <a:gd name="T25" fmla="*/ 538 h 929"/>
                <a:gd name="T26" fmla="*/ 918 w 1008"/>
                <a:gd name="T27" fmla="*/ 556 h 929"/>
                <a:gd name="T28" fmla="*/ 511 w 1008"/>
                <a:gd name="T29" fmla="*/ 854 h 929"/>
                <a:gd name="T30" fmla="*/ 496 w 1008"/>
                <a:gd name="T31" fmla="*/ 854 h 929"/>
                <a:gd name="T32" fmla="*/ 90 w 1008"/>
                <a:gd name="T33" fmla="*/ 556 h 929"/>
                <a:gd name="T34" fmla="*/ 88 w 1008"/>
                <a:gd name="T35" fmla="*/ 538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929">
                  <a:moveTo>
                    <a:pt x="481" y="13"/>
                  </a:moveTo>
                  <a:cubicBezTo>
                    <a:pt x="12" y="532"/>
                    <a:pt x="12" y="532"/>
                    <a:pt x="12" y="532"/>
                  </a:cubicBezTo>
                  <a:cubicBezTo>
                    <a:pt x="0" y="545"/>
                    <a:pt x="2" y="566"/>
                    <a:pt x="16" y="577"/>
                  </a:cubicBezTo>
                  <a:cubicBezTo>
                    <a:pt x="486" y="921"/>
                    <a:pt x="486" y="921"/>
                    <a:pt x="486" y="921"/>
                  </a:cubicBezTo>
                  <a:cubicBezTo>
                    <a:pt x="496" y="929"/>
                    <a:pt x="511" y="929"/>
                    <a:pt x="521" y="921"/>
                  </a:cubicBezTo>
                  <a:cubicBezTo>
                    <a:pt x="991" y="577"/>
                    <a:pt x="991" y="577"/>
                    <a:pt x="991" y="577"/>
                  </a:cubicBezTo>
                  <a:cubicBezTo>
                    <a:pt x="1006" y="566"/>
                    <a:pt x="1008" y="545"/>
                    <a:pt x="996" y="532"/>
                  </a:cubicBezTo>
                  <a:cubicBezTo>
                    <a:pt x="526" y="13"/>
                    <a:pt x="526" y="13"/>
                    <a:pt x="526" y="13"/>
                  </a:cubicBezTo>
                  <a:cubicBezTo>
                    <a:pt x="514" y="0"/>
                    <a:pt x="493" y="0"/>
                    <a:pt x="481" y="13"/>
                  </a:cubicBezTo>
                  <a:close/>
                  <a:moveTo>
                    <a:pt x="88" y="538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9" y="83"/>
                    <a:pt x="508" y="83"/>
                    <a:pt x="512" y="88"/>
                  </a:cubicBezTo>
                  <a:cubicBezTo>
                    <a:pt x="920" y="538"/>
                    <a:pt x="920" y="538"/>
                    <a:pt x="920" y="538"/>
                  </a:cubicBezTo>
                  <a:cubicBezTo>
                    <a:pt x="924" y="543"/>
                    <a:pt x="924" y="551"/>
                    <a:pt x="918" y="556"/>
                  </a:cubicBezTo>
                  <a:cubicBezTo>
                    <a:pt x="511" y="854"/>
                    <a:pt x="511" y="854"/>
                    <a:pt x="511" y="854"/>
                  </a:cubicBezTo>
                  <a:cubicBezTo>
                    <a:pt x="506" y="857"/>
                    <a:pt x="501" y="857"/>
                    <a:pt x="496" y="854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84" y="551"/>
                    <a:pt x="83" y="543"/>
                    <a:pt x="88" y="53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691" tIns="62345" rIns="124691" bIns="623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F3A474A-4C1D-412B-A8FF-68A1675CA9B1}"/>
              </a:ext>
            </a:extLst>
          </p:cNvPr>
          <p:cNvCxnSpPr/>
          <p:nvPr/>
        </p:nvCxnSpPr>
        <p:spPr>
          <a:xfrm flipH="1">
            <a:off x="2765730" y="4828561"/>
            <a:ext cx="232255" cy="218459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CF98E97B-18B4-4CBD-83B8-6200C6FA9CD5}"/>
              </a:ext>
            </a:extLst>
          </p:cNvPr>
          <p:cNvCxnSpPr/>
          <p:nvPr/>
        </p:nvCxnSpPr>
        <p:spPr>
          <a:xfrm rot="16200000" flipH="1">
            <a:off x="3684638" y="4833467"/>
            <a:ext cx="232255" cy="218459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79E3DE0-4075-4946-9CD0-5FCC9F85C196}"/>
              </a:ext>
            </a:extLst>
          </p:cNvPr>
          <p:cNvCxnSpPr/>
          <p:nvPr/>
        </p:nvCxnSpPr>
        <p:spPr>
          <a:xfrm>
            <a:off x="2816405" y="5287084"/>
            <a:ext cx="321548" cy="4650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F4AD264-D0EE-4316-A15C-19B3419647E6}"/>
              </a:ext>
            </a:extLst>
          </p:cNvPr>
          <p:cNvGrpSpPr>
            <a:grpSpLocks noChangeAspect="1"/>
          </p:cNvGrpSpPr>
          <p:nvPr/>
        </p:nvGrpSpPr>
        <p:grpSpPr>
          <a:xfrm>
            <a:off x="10267730" y="3971631"/>
            <a:ext cx="342814" cy="352099"/>
            <a:chOff x="3289504" y="3713819"/>
            <a:chExt cx="165633" cy="170119"/>
          </a:xfrm>
        </p:grpSpPr>
        <p:sp>
          <p:nvSpPr>
            <p:cNvPr id="210" name="Rounded Rectangle 119">
              <a:extLst>
                <a:ext uri="{FF2B5EF4-FFF2-40B4-BE49-F238E27FC236}">
                  <a16:creationId xmlns:a16="http://schemas.microsoft.com/office/drawing/2014/main" id="{08DF00E3-38FC-4A61-BEA5-0007D63D2F45}"/>
                </a:ext>
              </a:extLst>
            </p:cNvPr>
            <p:cNvSpPr/>
            <p:nvPr/>
          </p:nvSpPr>
          <p:spPr bwMode="auto">
            <a:xfrm>
              <a:off x="3289504" y="3713819"/>
              <a:ext cx="165633" cy="170119"/>
            </a:xfrm>
            <a:prstGeom prst="roundRect">
              <a:avLst/>
            </a:prstGeom>
            <a:solidFill>
              <a:srgbClr val="0073BC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BF90901-6FC1-4739-9A87-C9AD2D2CC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90" y="3732343"/>
              <a:ext cx="131735" cy="131735"/>
            </a:xfrm>
            <a:prstGeom prst="rect">
              <a:avLst/>
            </a:prstGeom>
          </p:spPr>
        </p:pic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0F7F85A-29D4-4DEA-8221-13580C2F0BC8}"/>
              </a:ext>
            </a:extLst>
          </p:cNvPr>
          <p:cNvGrpSpPr>
            <a:grpSpLocks noChangeAspect="1"/>
          </p:cNvGrpSpPr>
          <p:nvPr/>
        </p:nvGrpSpPr>
        <p:grpSpPr>
          <a:xfrm>
            <a:off x="9553495" y="3367973"/>
            <a:ext cx="342814" cy="328031"/>
            <a:chOff x="3484141" y="3827416"/>
            <a:chExt cx="170956" cy="163584"/>
          </a:xfrm>
        </p:grpSpPr>
        <p:sp>
          <p:nvSpPr>
            <p:cNvPr id="213" name="Rounded Rectangle 122">
              <a:extLst>
                <a:ext uri="{FF2B5EF4-FFF2-40B4-BE49-F238E27FC236}">
                  <a16:creationId xmlns:a16="http://schemas.microsoft.com/office/drawing/2014/main" id="{778199A4-43CD-49C0-A1B4-3F0488C16ED0}"/>
                </a:ext>
              </a:extLst>
            </p:cNvPr>
            <p:cNvSpPr/>
            <p:nvPr/>
          </p:nvSpPr>
          <p:spPr bwMode="auto">
            <a:xfrm>
              <a:off x="3484141" y="3827416"/>
              <a:ext cx="170956" cy="163584"/>
            </a:xfrm>
            <a:prstGeom prst="roundRect">
              <a:avLst/>
            </a:prstGeom>
            <a:solidFill>
              <a:srgbClr val="2D5DA2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2D58B18E-4284-4A14-8580-44934B7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772" y="3847787"/>
              <a:ext cx="135969" cy="126675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27C0225-71B0-40AE-B38D-D6A1E66826E1}"/>
              </a:ext>
            </a:extLst>
          </p:cNvPr>
          <p:cNvGrpSpPr>
            <a:grpSpLocks noChangeAspect="1"/>
          </p:cNvGrpSpPr>
          <p:nvPr/>
        </p:nvGrpSpPr>
        <p:grpSpPr>
          <a:xfrm>
            <a:off x="10830566" y="3389833"/>
            <a:ext cx="342814" cy="328030"/>
            <a:chOff x="3681450" y="3709668"/>
            <a:chExt cx="169966" cy="162636"/>
          </a:xfrm>
        </p:grpSpPr>
        <p:sp>
          <p:nvSpPr>
            <p:cNvPr id="216" name="Rounded Rectangle 125">
              <a:extLst>
                <a:ext uri="{FF2B5EF4-FFF2-40B4-BE49-F238E27FC236}">
                  <a16:creationId xmlns:a16="http://schemas.microsoft.com/office/drawing/2014/main" id="{C637EFE5-1782-43C6-8FF4-C4930FB17346}"/>
                </a:ext>
              </a:extLst>
            </p:cNvPr>
            <p:cNvSpPr/>
            <p:nvPr/>
          </p:nvSpPr>
          <p:spPr bwMode="auto">
            <a:xfrm>
              <a:off x="3681450" y="3709668"/>
              <a:ext cx="169966" cy="162636"/>
            </a:xfrm>
            <a:prstGeom prst="roundRect">
              <a:avLst/>
            </a:prstGeom>
            <a:solidFill>
              <a:srgbClr val="247D4E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0542" rIns="0" bIns="4054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105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76D8BDE5-0A2A-4CED-BDFC-8AAA808D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94" y="3727125"/>
              <a:ext cx="135181" cy="125940"/>
            </a:xfrm>
            <a:prstGeom prst="rect">
              <a:avLst/>
            </a:prstGeom>
          </p:spPr>
        </p:pic>
      </p:grpSp>
      <p:sp>
        <p:nvSpPr>
          <p:cNvPr id="218" name="Freeform 36">
            <a:extLst>
              <a:ext uri="{FF2B5EF4-FFF2-40B4-BE49-F238E27FC236}">
                <a16:creationId xmlns:a16="http://schemas.microsoft.com/office/drawing/2014/main" id="{887366F7-7423-4464-B660-6919BFB5757F}"/>
              </a:ext>
            </a:extLst>
          </p:cNvPr>
          <p:cNvSpPr>
            <a:spLocks/>
          </p:cNvSpPr>
          <p:nvPr/>
        </p:nvSpPr>
        <p:spPr bwMode="auto">
          <a:xfrm>
            <a:off x="5988000" y="3959824"/>
            <a:ext cx="395208" cy="334216"/>
          </a:xfrm>
          <a:custGeom>
            <a:avLst/>
            <a:gdLst>
              <a:gd name="T0" fmla="*/ 1175 w 1357"/>
              <a:gd name="T1" fmla="*/ 786 h 1148"/>
              <a:gd name="T2" fmla="*/ 1044 w 1357"/>
              <a:gd name="T3" fmla="*/ 843 h 1148"/>
              <a:gd name="T4" fmla="*/ 362 w 1357"/>
              <a:gd name="T5" fmla="*/ 552 h 1148"/>
              <a:gd name="T6" fmla="*/ 363 w 1357"/>
              <a:gd name="T7" fmla="*/ 544 h 1148"/>
              <a:gd name="T8" fmla="*/ 360 w 1357"/>
              <a:gd name="T9" fmla="*/ 516 h 1148"/>
              <a:gd name="T10" fmla="*/ 782 w 1357"/>
              <a:gd name="T11" fmla="*/ 303 h 1148"/>
              <a:gd name="T12" fmla="*/ 915 w 1357"/>
              <a:gd name="T13" fmla="*/ 362 h 1148"/>
              <a:gd name="T14" fmla="*/ 1096 w 1357"/>
              <a:gd name="T15" fmla="*/ 181 h 1148"/>
              <a:gd name="T16" fmla="*/ 915 w 1357"/>
              <a:gd name="T17" fmla="*/ 0 h 1148"/>
              <a:gd name="T18" fmla="*/ 733 w 1357"/>
              <a:gd name="T19" fmla="*/ 181 h 1148"/>
              <a:gd name="T20" fmla="*/ 739 w 1357"/>
              <a:gd name="T21" fmla="*/ 225 h 1148"/>
              <a:gd name="T22" fmla="*/ 324 w 1357"/>
              <a:gd name="T23" fmla="*/ 433 h 1148"/>
              <a:gd name="T24" fmla="*/ 181 w 1357"/>
              <a:gd name="T25" fmla="*/ 362 h 1148"/>
              <a:gd name="T26" fmla="*/ 0 w 1357"/>
              <a:gd name="T27" fmla="*/ 544 h 1148"/>
              <a:gd name="T28" fmla="*/ 181 w 1357"/>
              <a:gd name="T29" fmla="*/ 725 h 1148"/>
              <a:gd name="T30" fmla="*/ 335 w 1357"/>
              <a:gd name="T31" fmla="*/ 639 h 1148"/>
              <a:gd name="T32" fmla="*/ 1000 w 1357"/>
              <a:gd name="T33" fmla="*/ 922 h 1148"/>
              <a:gd name="T34" fmla="*/ 994 w 1357"/>
              <a:gd name="T35" fmla="*/ 967 h 1148"/>
              <a:gd name="T36" fmla="*/ 1175 w 1357"/>
              <a:gd name="T37" fmla="*/ 1148 h 1148"/>
              <a:gd name="T38" fmla="*/ 1357 w 1357"/>
              <a:gd name="T39" fmla="*/ 967 h 1148"/>
              <a:gd name="T40" fmla="*/ 1175 w 1357"/>
              <a:gd name="T41" fmla="*/ 786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57" h="1148">
                <a:moveTo>
                  <a:pt x="1175" y="786"/>
                </a:moveTo>
                <a:cubicBezTo>
                  <a:pt x="1123" y="786"/>
                  <a:pt x="1077" y="808"/>
                  <a:pt x="1044" y="843"/>
                </a:cubicBezTo>
                <a:cubicBezTo>
                  <a:pt x="362" y="552"/>
                  <a:pt x="362" y="552"/>
                  <a:pt x="362" y="552"/>
                </a:cubicBezTo>
                <a:cubicBezTo>
                  <a:pt x="362" y="549"/>
                  <a:pt x="363" y="547"/>
                  <a:pt x="363" y="544"/>
                </a:cubicBezTo>
                <a:cubicBezTo>
                  <a:pt x="363" y="534"/>
                  <a:pt x="361" y="525"/>
                  <a:pt x="360" y="516"/>
                </a:cubicBezTo>
                <a:cubicBezTo>
                  <a:pt x="782" y="303"/>
                  <a:pt x="782" y="303"/>
                  <a:pt x="782" y="303"/>
                </a:cubicBezTo>
                <a:cubicBezTo>
                  <a:pt x="815" y="339"/>
                  <a:pt x="862" y="362"/>
                  <a:pt x="915" y="362"/>
                </a:cubicBezTo>
                <a:cubicBezTo>
                  <a:pt x="1015" y="362"/>
                  <a:pt x="1096" y="281"/>
                  <a:pt x="1096" y="181"/>
                </a:cubicBezTo>
                <a:cubicBezTo>
                  <a:pt x="1096" y="81"/>
                  <a:pt x="1015" y="0"/>
                  <a:pt x="915" y="0"/>
                </a:cubicBezTo>
                <a:cubicBezTo>
                  <a:pt x="815" y="0"/>
                  <a:pt x="733" y="81"/>
                  <a:pt x="733" y="181"/>
                </a:cubicBezTo>
                <a:cubicBezTo>
                  <a:pt x="733" y="196"/>
                  <a:pt x="736" y="211"/>
                  <a:pt x="739" y="225"/>
                </a:cubicBezTo>
                <a:cubicBezTo>
                  <a:pt x="324" y="433"/>
                  <a:pt x="324" y="433"/>
                  <a:pt x="324" y="433"/>
                </a:cubicBezTo>
                <a:cubicBezTo>
                  <a:pt x="291" y="391"/>
                  <a:pt x="240" y="362"/>
                  <a:pt x="181" y="362"/>
                </a:cubicBezTo>
                <a:cubicBezTo>
                  <a:pt x="81" y="362"/>
                  <a:pt x="0" y="444"/>
                  <a:pt x="0" y="544"/>
                </a:cubicBezTo>
                <a:cubicBezTo>
                  <a:pt x="0" y="644"/>
                  <a:pt x="81" y="725"/>
                  <a:pt x="181" y="725"/>
                </a:cubicBezTo>
                <a:cubicBezTo>
                  <a:pt x="246" y="725"/>
                  <a:pt x="303" y="691"/>
                  <a:pt x="335" y="639"/>
                </a:cubicBezTo>
                <a:cubicBezTo>
                  <a:pt x="1000" y="922"/>
                  <a:pt x="1000" y="922"/>
                  <a:pt x="1000" y="922"/>
                </a:cubicBezTo>
                <a:cubicBezTo>
                  <a:pt x="997" y="936"/>
                  <a:pt x="994" y="951"/>
                  <a:pt x="994" y="967"/>
                </a:cubicBezTo>
                <a:cubicBezTo>
                  <a:pt x="994" y="1067"/>
                  <a:pt x="1075" y="1148"/>
                  <a:pt x="1175" y="1148"/>
                </a:cubicBezTo>
                <a:cubicBezTo>
                  <a:pt x="1275" y="1148"/>
                  <a:pt x="1357" y="1067"/>
                  <a:pt x="1357" y="967"/>
                </a:cubicBezTo>
                <a:cubicBezTo>
                  <a:pt x="1357" y="867"/>
                  <a:pt x="1275" y="786"/>
                  <a:pt x="1175" y="786"/>
                </a:cubicBezTo>
                <a:close/>
              </a:path>
            </a:pathLst>
          </a:custGeom>
          <a:solidFill>
            <a:srgbClr val="002050"/>
          </a:solidFill>
          <a:ln>
            <a:noFill/>
          </a:ln>
        </p:spPr>
        <p:txBody>
          <a:bodyPr vert="horz" wrap="square" lIns="124691" tIns="62345" rIns="124691" bIns="6234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9794C1F-8769-43CE-8808-49827B9C4A47}"/>
              </a:ext>
            </a:extLst>
          </p:cNvPr>
          <p:cNvSpPr txBox="1"/>
          <p:nvPr/>
        </p:nvSpPr>
        <p:spPr>
          <a:xfrm>
            <a:off x="4960512" y="4138767"/>
            <a:ext cx="2074855" cy="761979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3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Protect your data, everywhere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3B072E2-508D-4231-9EA7-8AA5D54407D8}"/>
              </a:ext>
            </a:extLst>
          </p:cNvPr>
          <p:cNvSpPr txBox="1"/>
          <p:nvPr/>
        </p:nvSpPr>
        <p:spPr>
          <a:xfrm>
            <a:off x="5199891" y="1215900"/>
            <a:ext cx="3006252" cy="838923"/>
          </a:xfrm>
          <a:prstGeom prst="rect">
            <a:avLst/>
          </a:prstGeom>
          <a:noFill/>
        </p:spPr>
        <p:txBody>
          <a:bodyPr wrap="square" lIns="249382" tIns="199505" rIns="249382" bIns="199505" rtlCol="0">
            <a:spAutoFit/>
          </a:bodyPr>
          <a:lstStyle/>
          <a:p>
            <a:pPr algn="ctr" defTabSz="1246876">
              <a:lnSpc>
                <a:spcPts val="1664"/>
              </a:lnSpc>
              <a:defRPr/>
            </a:pPr>
            <a:r>
              <a:rPr lang="en-US" sz="1364" kern="0" dirty="0">
                <a:solidFill>
                  <a:prstClr val="black">
                    <a:lumMod val="85000"/>
                    <a:lumOff val="15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Extend enterprise-grade security to your cloud and SaaS apps 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FA01E3E-60A9-476A-83F4-907FBA5D7915}"/>
              </a:ext>
            </a:extLst>
          </p:cNvPr>
          <p:cNvGrpSpPr/>
          <p:nvPr/>
        </p:nvGrpSpPr>
        <p:grpSpPr>
          <a:xfrm>
            <a:off x="2316007" y="5116261"/>
            <a:ext cx="443130" cy="404751"/>
            <a:chOff x="-1143000" y="1163456"/>
            <a:chExt cx="3482470" cy="3180860"/>
          </a:xfrm>
        </p:grpSpPr>
        <p:sp>
          <p:nvSpPr>
            <p:cNvPr id="222" name="Rectangle 44">
              <a:extLst>
                <a:ext uri="{FF2B5EF4-FFF2-40B4-BE49-F238E27FC236}">
                  <a16:creationId xmlns:a16="http://schemas.microsoft.com/office/drawing/2014/main" id="{96BD42FD-E352-4774-9C08-DC53AFD23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3" name="Rectangle 53">
              <a:extLst>
                <a:ext uri="{FF2B5EF4-FFF2-40B4-BE49-F238E27FC236}">
                  <a16:creationId xmlns:a16="http://schemas.microsoft.com/office/drawing/2014/main" id="{BD41BDC2-A246-4080-A13D-250A727CB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4" name="Rectangle 54">
              <a:extLst>
                <a:ext uri="{FF2B5EF4-FFF2-40B4-BE49-F238E27FC236}">
                  <a16:creationId xmlns:a16="http://schemas.microsoft.com/office/drawing/2014/main" id="{CDCE1473-851F-4E64-9201-2BB8E35B6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5" name="Rectangle 55">
              <a:extLst>
                <a:ext uri="{FF2B5EF4-FFF2-40B4-BE49-F238E27FC236}">
                  <a16:creationId xmlns:a16="http://schemas.microsoft.com/office/drawing/2014/main" id="{1B494AE3-20F3-48BF-BCEB-FF5C0A03D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6" name="Rectangle 56">
              <a:extLst>
                <a:ext uri="{FF2B5EF4-FFF2-40B4-BE49-F238E27FC236}">
                  <a16:creationId xmlns:a16="http://schemas.microsoft.com/office/drawing/2014/main" id="{31F6D0EB-4635-4257-96A8-EBE33DC2C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7" name="Oval 60">
              <a:extLst>
                <a:ext uri="{FF2B5EF4-FFF2-40B4-BE49-F238E27FC236}">
                  <a16:creationId xmlns:a16="http://schemas.microsoft.com/office/drawing/2014/main" id="{37520C0A-6B0A-4813-A4C4-92134AA9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8" name="Rectangle 61">
              <a:extLst>
                <a:ext uri="{FF2B5EF4-FFF2-40B4-BE49-F238E27FC236}">
                  <a16:creationId xmlns:a16="http://schemas.microsoft.com/office/drawing/2014/main" id="{D3479EEB-B7F4-4AC1-A625-1FFEC7B41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9" name="Rectangle 62">
              <a:extLst>
                <a:ext uri="{FF2B5EF4-FFF2-40B4-BE49-F238E27FC236}">
                  <a16:creationId xmlns:a16="http://schemas.microsoft.com/office/drawing/2014/main" id="{C7205D04-97B1-4E5A-B7E1-FE7C4636C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0" name="Rectangle 63">
              <a:extLst>
                <a:ext uri="{FF2B5EF4-FFF2-40B4-BE49-F238E27FC236}">
                  <a16:creationId xmlns:a16="http://schemas.microsoft.com/office/drawing/2014/main" id="{5D6A3865-D1A5-4BE4-AAD5-5A6DF6F9C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1" name="Rectangle 64">
              <a:extLst>
                <a:ext uri="{FF2B5EF4-FFF2-40B4-BE49-F238E27FC236}">
                  <a16:creationId xmlns:a16="http://schemas.microsoft.com/office/drawing/2014/main" id="{69BBD4BA-EEE5-45F9-9C6F-DE33048A2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2" name="Oval 68">
              <a:extLst>
                <a:ext uri="{FF2B5EF4-FFF2-40B4-BE49-F238E27FC236}">
                  <a16:creationId xmlns:a16="http://schemas.microsoft.com/office/drawing/2014/main" id="{CFDF7B00-E57E-4616-A56E-607024BC7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FE207F4-F2FD-4EAF-BABB-158C21ECE44F}"/>
              </a:ext>
            </a:extLst>
          </p:cNvPr>
          <p:cNvGrpSpPr/>
          <p:nvPr/>
        </p:nvGrpSpPr>
        <p:grpSpPr>
          <a:xfrm>
            <a:off x="3974339" y="5116261"/>
            <a:ext cx="443130" cy="404751"/>
            <a:chOff x="-1143000" y="1163456"/>
            <a:chExt cx="3482470" cy="3180860"/>
          </a:xfrm>
        </p:grpSpPr>
        <p:sp>
          <p:nvSpPr>
            <p:cNvPr id="234" name="Rectangle 44">
              <a:extLst>
                <a:ext uri="{FF2B5EF4-FFF2-40B4-BE49-F238E27FC236}">
                  <a16:creationId xmlns:a16="http://schemas.microsoft.com/office/drawing/2014/main" id="{E6C9B500-92D3-4AF0-803A-6357A052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5" name="Rectangle 53">
              <a:extLst>
                <a:ext uri="{FF2B5EF4-FFF2-40B4-BE49-F238E27FC236}">
                  <a16:creationId xmlns:a16="http://schemas.microsoft.com/office/drawing/2014/main" id="{8CB34A4A-3E2F-4707-B7E8-D8B7AD68A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6" name="Rectangle 54">
              <a:extLst>
                <a:ext uri="{FF2B5EF4-FFF2-40B4-BE49-F238E27FC236}">
                  <a16:creationId xmlns:a16="http://schemas.microsoft.com/office/drawing/2014/main" id="{B6A1FF43-6D6A-4186-9C44-E2E55FD25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7" name="Rectangle 55">
              <a:extLst>
                <a:ext uri="{FF2B5EF4-FFF2-40B4-BE49-F238E27FC236}">
                  <a16:creationId xmlns:a16="http://schemas.microsoft.com/office/drawing/2014/main" id="{A89C5E80-40DB-4EE7-9437-503C07BD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8" name="Rectangle 56">
              <a:extLst>
                <a:ext uri="{FF2B5EF4-FFF2-40B4-BE49-F238E27FC236}">
                  <a16:creationId xmlns:a16="http://schemas.microsoft.com/office/drawing/2014/main" id="{39C1CC5B-5E5D-4355-ADD9-D4127923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39" name="Oval 60">
              <a:extLst>
                <a:ext uri="{FF2B5EF4-FFF2-40B4-BE49-F238E27FC236}">
                  <a16:creationId xmlns:a16="http://schemas.microsoft.com/office/drawing/2014/main" id="{2BF001F1-ED54-495B-A468-1AE73E51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0" name="Rectangle 61">
              <a:extLst>
                <a:ext uri="{FF2B5EF4-FFF2-40B4-BE49-F238E27FC236}">
                  <a16:creationId xmlns:a16="http://schemas.microsoft.com/office/drawing/2014/main" id="{E35991E6-6D27-4275-998D-763D4D30D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1" name="Rectangle 62">
              <a:extLst>
                <a:ext uri="{FF2B5EF4-FFF2-40B4-BE49-F238E27FC236}">
                  <a16:creationId xmlns:a16="http://schemas.microsoft.com/office/drawing/2014/main" id="{3003CE8D-D1DA-4340-B34A-D13DB77E4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2" name="Rectangle 63">
              <a:extLst>
                <a:ext uri="{FF2B5EF4-FFF2-40B4-BE49-F238E27FC236}">
                  <a16:creationId xmlns:a16="http://schemas.microsoft.com/office/drawing/2014/main" id="{323DAA0D-CCB2-4604-B1D1-0C9588AC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3" name="Rectangle 64">
              <a:extLst>
                <a:ext uri="{FF2B5EF4-FFF2-40B4-BE49-F238E27FC236}">
                  <a16:creationId xmlns:a16="http://schemas.microsoft.com/office/drawing/2014/main" id="{761FED14-D854-4668-9039-5C89EA2F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4" name="Oval 68">
              <a:extLst>
                <a:ext uri="{FF2B5EF4-FFF2-40B4-BE49-F238E27FC236}">
                  <a16:creationId xmlns:a16="http://schemas.microsoft.com/office/drawing/2014/main" id="{758BB91D-8431-4BC0-BA8F-30A88D91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1E8C3F8-41E5-453F-B255-3D65163F94E4}"/>
              </a:ext>
            </a:extLst>
          </p:cNvPr>
          <p:cNvGrpSpPr/>
          <p:nvPr/>
        </p:nvGrpSpPr>
        <p:grpSpPr>
          <a:xfrm>
            <a:off x="3139270" y="4522177"/>
            <a:ext cx="443130" cy="404751"/>
            <a:chOff x="-1143000" y="1163456"/>
            <a:chExt cx="3482470" cy="3180860"/>
          </a:xfrm>
        </p:grpSpPr>
        <p:sp>
          <p:nvSpPr>
            <p:cNvPr id="246" name="Rectangle 44">
              <a:extLst>
                <a:ext uri="{FF2B5EF4-FFF2-40B4-BE49-F238E27FC236}">
                  <a16:creationId xmlns:a16="http://schemas.microsoft.com/office/drawing/2014/main" id="{6B0C05C4-8C3A-4297-85A2-FD1C7FC7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43000" y="1163456"/>
              <a:ext cx="3482470" cy="31808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7" name="Rectangle 53">
              <a:extLst>
                <a:ext uri="{FF2B5EF4-FFF2-40B4-BE49-F238E27FC236}">
                  <a16:creationId xmlns:a16="http://schemas.microsoft.com/office/drawing/2014/main" id="{60273447-1F01-453C-8725-1B7E50987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1445974"/>
              <a:ext cx="2930674" cy="99212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8" name="Rectangle 54">
              <a:extLst>
                <a:ext uri="{FF2B5EF4-FFF2-40B4-BE49-F238E27FC236}">
                  <a16:creationId xmlns:a16="http://schemas.microsoft.com/office/drawing/2014/main" id="{31A23F90-7249-4C5F-9FF1-9AE08EEC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49" name="Rectangle 55">
              <a:extLst>
                <a:ext uri="{FF2B5EF4-FFF2-40B4-BE49-F238E27FC236}">
                  <a16:creationId xmlns:a16="http://schemas.microsoft.com/office/drawing/2014/main" id="{4DD5C4F1-F1C2-406D-89C9-A5A9221B4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0" name="Rectangle 56">
              <a:extLst>
                <a:ext uri="{FF2B5EF4-FFF2-40B4-BE49-F238E27FC236}">
                  <a16:creationId xmlns:a16="http://schemas.microsoft.com/office/drawing/2014/main" id="{8E5C20A6-33CE-47C8-8F44-7FB116FCB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1613176"/>
              <a:ext cx="122619" cy="657706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1" name="Oval 60">
              <a:extLst>
                <a:ext uri="{FF2B5EF4-FFF2-40B4-BE49-F238E27FC236}">
                  <a16:creationId xmlns:a16="http://schemas.microsoft.com/office/drawing/2014/main" id="{F782BB86-00D6-413E-B013-F80628C0D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1813833"/>
              <a:ext cx="269764" cy="256402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2" name="Rectangle 61">
              <a:extLst>
                <a:ext uri="{FF2B5EF4-FFF2-40B4-BE49-F238E27FC236}">
                  <a16:creationId xmlns:a16="http://schemas.microsoft.com/office/drawing/2014/main" id="{4219FFC4-E550-4FF5-8572-A25F892CF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3236" y="2705617"/>
              <a:ext cx="2930674" cy="100327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3" name="Rectangle 62">
              <a:extLst>
                <a:ext uri="{FF2B5EF4-FFF2-40B4-BE49-F238E27FC236}">
                  <a16:creationId xmlns:a16="http://schemas.microsoft.com/office/drawing/2014/main" id="{9F532CC6-2DCB-4F30-B3D1-DDFDBCA9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1560" y="2883953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4" name="Rectangle 63">
              <a:extLst>
                <a:ext uri="{FF2B5EF4-FFF2-40B4-BE49-F238E27FC236}">
                  <a16:creationId xmlns:a16="http://schemas.microsoft.com/office/drawing/2014/main" id="{4EAB9EF7-CC3A-4B7E-B078-4DA148B4F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4953" y="2883939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5" name="Rectangle 64">
              <a:extLst>
                <a:ext uri="{FF2B5EF4-FFF2-40B4-BE49-F238E27FC236}">
                  <a16:creationId xmlns:a16="http://schemas.microsoft.com/office/drawing/2014/main" id="{AE653A90-C836-419C-AB7A-AF801C76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346" y="2883914"/>
              <a:ext cx="122619" cy="646549"/>
            </a:xfrm>
            <a:prstGeom prst="rect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6" name="Oval 68">
              <a:extLst>
                <a:ext uri="{FF2B5EF4-FFF2-40B4-BE49-F238E27FC236}">
                  <a16:creationId xmlns:a16="http://schemas.microsoft.com/office/drawing/2014/main" id="{C6EFBDD7-D607-496B-9686-1D5A1CBE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69" y="3084508"/>
              <a:ext cx="269764" cy="245240"/>
            </a:xfrm>
            <a:prstGeom prst="ellipse">
              <a:avLst/>
            </a:prstGeom>
            <a:solidFill>
              <a:srgbClr val="44546A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ABCB2C4-1652-4CC9-A48E-8B78E6C0F27A}"/>
              </a:ext>
            </a:extLst>
          </p:cNvPr>
          <p:cNvGrpSpPr/>
          <p:nvPr/>
        </p:nvGrpSpPr>
        <p:grpSpPr>
          <a:xfrm>
            <a:off x="6485625" y="3593978"/>
            <a:ext cx="589722" cy="589722"/>
            <a:chOff x="5839185" y="5096904"/>
            <a:chExt cx="589722" cy="589722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8EB592B3-68C3-4FCA-9305-4841D1276AF9}"/>
                </a:ext>
              </a:extLst>
            </p:cNvPr>
            <p:cNvSpPr/>
            <p:nvPr/>
          </p:nvSpPr>
          <p:spPr bwMode="auto">
            <a:xfrm>
              <a:off x="5839185" y="5096904"/>
              <a:ext cx="589722" cy="589722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E2DF6E43-3C17-4813-8EF5-0E7D70E4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60628" y="5223989"/>
              <a:ext cx="335009" cy="381754"/>
            </a:xfrm>
            <a:prstGeom prst="rect">
              <a:avLst/>
            </a:prstGeom>
          </p:spPr>
        </p:pic>
      </p:grpSp>
      <p:sp>
        <p:nvSpPr>
          <p:cNvPr id="260" name="Rectangle 259">
            <a:extLst>
              <a:ext uri="{FF2B5EF4-FFF2-40B4-BE49-F238E27FC236}">
                <a16:creationId xmlns:a16="http://schemas.microsoft.com/office/drawing/2014/main" id="{5654F71A-7A8D-42EA-A201-986BDA28B1B2}"/>
              </a:ext>
            </a:extLst>
          </p:cNvPr>
          <p:cNvSpPr/>
          <p:nvPr/>
        </p:nvSpPr>
        <p:spPr bwMode="auto">
          <a:xfrm>
            <a:off x="4781290" y="5866421"/>
            <a:ext cx="2169343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Advanced Threat Analytics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8BA008-08AC-4E76-9FB6-BA1A096AAE16}"/>
              </a:ext>
            </a:extLst>
          </p:cNvPr>
          <p:cNvSpPr/>
          <p:nvPr/>
        </p:nvSpPr>
        <p:spPr bwMode="auto">
          <a:xfrm>
            <a:off x="4299634" y="5793692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DF78CC28-CC32-4225-BFBE-E929C248B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1077" y="5920777"/>
            <a:ext cx="335009" cy="381754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05E6C22C-3886-4883-9EF7-9685A97763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900000">
            <a:off x="10003953" y="3043922"/>
            <a:ext cx="716464" cy="737330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E466FC66-EB0C-494E-B8AC-AD3E9F8653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5664" y="3819916"/>
            <a:ext cx="974993" cy="552496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CFD23F1B-DFA8-4A74-BAAD-597CDABEC92E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10798171" y="3851681"/>
            <a:ext cx="283846" cy="500466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F70A2F4B-AA9E-4EE1-B782-08CACE066ED2}"/>
              </a:ext>
            </a:extLst>
          </p:cNvPr>
          <p:cNvSpPr/>
          <p:nvPr/>
        </p:nvSpPr>
        <p:spPr bwMode="auto">
          <a:xfrm>
            <a:off x="5862468" y="2024554"/>
            <a:ext cx="2325375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Microsoft Cloud App Security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1709789C-6124-4445-95C6-43FFC603DDF4}"/>
              </a:ext>
            </a:extLst>
          </p:cNvPr>
          <p:cNvSpPr/>
          <p:nvPr/>
        </p:nvSpPr>
        <p:spPr bwMode="auto">
          <a:xfrm>
            <a:off x="5366079" y="1938568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3C6935F5-CD9C-4F5F-A520-10FD3A60E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5803" y="2068763"/>
            <a:ext cx="335009" cy="381754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664068B8-E9AA-440E-9D25-BC23B8FD6B5A}"/>
              </a:ext>
            </a:extLst>
          </p:cNvPr>
          <p:cNvSpPr/>
          <p:nvPr/>
        </p:nvSpPr>
        <p:spPr bwMode="auto">
          <a:xfrm>
            <a:off x="608486" y="2948552"/>
            <a:ext cx="1913338" cy="43748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0" tIns="46637" rIns="18288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837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Active Directory Premium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CA2603-50BF-4B50-8949-AA01E17B9C1A}"/>
              </a:ext>
            </a:extLst>
          </p:cNvPr>
          <p:cNvSpPr/>
          <p:nvPr/>
        </p:nvSpPr>
        <p:spPr bwMode="auto">
          <a:xfrm>
            <a:off x="2381646" y="2846246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C460D0A7-43EE-4529-BD07-3906F4EB76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3089" y="2973331"/>
            <a:ext cx="335009" cy="381754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286089-6672-4853-9C4F-3B4E3E6D428A}"/>
              </a:ext>
            </a:extLst>
          </p:cNvPr>
          <p:cNvGrpSpPr/>
          <p:nvPr/>
        </p:nvGrpSpPr>
        <p:grpSpPr>
          <a:xfrm>
            <a:off x="5429968" y="3842392"/>
            <a:ext cx="506932" cy="328012"/>
            <a:chOff x="5380358" y="3439881"/>
            <a:chExt cx="774701" cy="510811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EFA4E4FC-D8C0-4554-93A8-EF84031D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358" y="3439882"/>
              <a:ext cx="774699" cy="510806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20">
              <a:extLst>
                <a:ext uri="{FF2B5EF4-FFF2-40B4-BE49-F238E27FC236}">
                  <a16:creationId xmlns:a16="http://schemas.microsoft.com/office/drawing/2014/main" id="{4E5A02D7-4513-4033-A157-51E172699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60" y="3622782"/>
              <a:ext cx="774699" cy="327910"/>
            </a:xfrm>
            <a:custGeom>
              <a:avLst/>
              <a:gdLst>
                <a:gd name="T0" fmla="*/ 296 w 593"/>
                <a:gd name="T1" fmla="*/ 0 h 251"/>
                <a:gd name="T2" fmla="*/ 0 w 593"/>
                <a:gd name="T3" fmla="*/ 251 h 251"/>
                <a:gd name="T4" fmla="*/ 593 w 593"/>
                <a:gd name="T5" fmla="*/ 251 h 251"/>
                <a:gd name="T6" fmla="*/ 296 w 593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1">
                  <a:moveTo>
                    <a:pt x="296" y="0"/>
                  </a:moveTo>
                  <a:lnTo>
                    <a:pt x="0" y="251"/>
                  </a:lnTo>
                  <a:lnTo>
                    <a:pt x="593" y="25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1">
              <a:extLst>
                <a:ext uri="{FF2B5EF4-FFF2-40B4-BE49-F238E27FC236}">
                  <a16:creationId xmlns:a16="http://schemas.microsoft.com/office/drawing/2014/main" id="{9B969CD2-1C16-4653-8374-0F1A5C38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58" y="3439882"/>
              <a:ext cx="774699" cy="386794"/>
            </a:xfrm>
            <a:custGeom>
              <a:avLst/>
              <a:gdLst>
                <a:gd name="T0" fmla="*/ 296 w 593"/>
                <a:gd name="T1" fmla="*/ 255 h 255"/>
                <a:gd name="T2" fmla="*/ 0 w 593"/>
                <a:gd name="T3" fmla="*/ 0 h 255"/>
                <a:gd name="T4" fmla="*/ 593 w 593"/>
                <a:gd name="T5" fmla="*/ 0 h 255"/>
                <a:gd name="T6" fmla="*/ 296 w 593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5">
                  <a:moveTo>
                    <a:pt x="296" y="255"/>
                  </a:moveTo>
                  <a:lnTo>
                    <a:pt x="0" y="0"/>
                  </a:lnTo>
                  <a:lnTo>
                    <a:pt x="593" y="0"/>
                  </a:lnTo>
                  <a:lnTo>
                    <a:pt x="296" y="25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AB15289D-8204-4305-BBA0-9EB68E11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358" y="3439881"/>
              <a:ext cx="774699" cy="315081"/>
            </a:xfrm>
            <a:custGeom>
              <a:avLst/>
              <a:gdLst>
                <a:gd name="T0" fmla="*/ 296 w 593"/>
                <a:gd name="T1" fmla="*/ 255 h 255"/>
                <a:gd name="T2" fmla="*/ 0 w 593"/>
                <a:gd name="T3" fmla="*/ 0 h 255"/>
                <a:gd name="T4" fmla="*/ 593 w 593"/>
                <a:gd name="T5" fmla="*/ 0 h 255"/>
                <a:gd name="T6" fmla="*/ 296 w 593"/>
                <a:gd name="T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255">
                  <a:moveTo>
                    <a:pt x="296" y="255"/>
                  </a:moveTo>
                  <a:lnTo>
                    <a:pt x="0" y="0"/>
                  </a:lnTo>
                  <a:lnTo>
                    <a:pt x="593" y="0"/>
                  </a:lnTo>
                  <a:lnTo>
                    <a:pt x="296" y="255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9B5C01B-125D-4FFC-BC3D-D1CC6CA5DA09}"/>
              </a:ext>
            </a:extLst>
          </p:cNvPr>
          <p:cNvGrpSpPr/>
          <p:nvPr/>
        </p:nvGrpSpPr>
        <p:grpSpPr>
          <a:xfrm>
            <a:off x="5856474" y="3498284"/>
            <a:ext cx="399428" cy="410127"/>
            <a:chOff x="9280405" y="3226495"/>
            <a:chExt cx="747938" cy="766408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1F87980-B316-40A9-84FF-364178580DB8}"/>
                </a:ext>
              </a:extLst>
            </p:cNvPr>
            <p:cNvGrpSpPr/>
            <p:nvPr/>
          </p:nvGrpSpPr>
          <p:grpSpPr>
            <a:xfrm>
              <a:off x="9280405" y="3246399"/>
              <a:ext cx="747938" cy="746504"/>
              <a:chOff x="12965113" y="3141663"/>
              <a:chExt cx="1665287" cy="1662112"/>
            </a:xfrm>
            <a:solidFill>
              <a:srgbClr val="20B093"/>
            </a:solidFill>
          </p:grpSpPr>
          <p:sp>
            <p:nvSpPr>
              <p:cNvPr id="280" name="Freeform 42">
                <a:extLst>
                  <a:ext uri="{FF2B5EF4-FFF2-40B4-BE49-F238E27FC236}">
                    <a16:creationId xmlns:a16="http://schemas.microsoft.com/office/drawing/2014/main" id="{A04F2A15-B9E1-46B6-908B-84661B6A5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7463" y="3486150"/>
                <a:ext cx="76200" cy="192087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5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5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43">
                <a:extLst>
                  <a:ext uri="{FF2B5EF4-FFF2-40B4-BE49-F238E27FC236}">
                    <a16:creationId xmlns:a16="http://schemas.microsoft.com/office/drawing/2014/main" id="{E1A00E63-3B69-40E1-9711-08FD37BBD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74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44">
                <a:extLst>
                  <a:ext uri="{FF2B5EF4-FFF2-40B4-BE49-F238E27FC236}">
                    <a16:creationId xmlns:a16="http://schemas.microsoft.com/office/drawing/2014/main" id="{FF99B6EF-9D40-46B1-A962-A7BE2E562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0263" y="3486150"/>
                <a:ext cx="76200" cy="192087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5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5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45">
                <a:extLst>
                  <a:ext uri="{FF2B5EF4-FFF2-40B4-BE49-F238E27FC236}">
                    <a16:creationId xmlns:a16="http://schemas.microsoft.com/office/drawing/2014/main" id="{E118E320-8BC4-4F93-B5B7-5DC0AA04A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4100" y="3878263"/>
                <a:ext cx="74612" cy="188912"/>
              </a:xfrm>
              <a:custGeom>
                <a:avLst/>
                <a:gdLst>
                  <a:gd name="T0" fmla="*/ 11 w 20"/>
                  <a:gd name="T1" fmla="*/ 0 h 50"/>
                  <a:gd name="T2" fmla="*/ 0 w 20"/>
                  <a:gd name="T3" fmla="*/ 26 h 50"/>
                  <a:gd name="T4" fmla="*/ 11 w 20"/>
                  <a:gd name="T5" fmla="*/ 50 h 50"/>
                  <a:gd name="T6" fmla="*/ 20 w 20"/>
                  <a:gd name="T7" fmla="*/ 25 h 50"/>
                  <a:gd name="T8" fmla="*/ 11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1" y="0"/>
                    </a:moveTo>
                    <a:cubicBezTo>
                      <a:pt x="4" y="0"/>
                      <a:pt x="0" y="8"/>
                      <a:pt x="0" y="26"/>
                    </a:cubicBezTo>
                    <a:cubicBezTo>
                      <a:pt x="0" y="42"/>
                      <a:pt x="4" y="50"/>
                      <a:pt x="11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46">
                <a:extLst>
                  <a:ext uri="{FF2B5EF4-FFF2-40B4-BE49-F238E27FC236}">
                    <a16:creationId xmlns:a16="http://schemas.microsoft.com/office/drawing/2014/main" id="{271040BF-F54F-4E8B-A6C8-10EA08E73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89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47">
                <a:extLst>
                  <a:ext uri="{FF2B5EF4-FFF2-40B4-BE49-F238E27FC236}">
                    <a16:creationId xmlns:a16="http://schemas.microsoft.com/office/drawing/2014/main" id="{22268B63-DFA7-441A-B8C9-C622123E4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0263" y="4267200"/>
                <a:ext cx="76200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48">
                <a:extLst>
                  <a:ext uri="{FF2B5EF4-FFF2-40B4-BE49-F238E27FC236}">
                    <a16:creationId xmlns:a16="http://schemas.microsoft.com/office/drawing/2014/main" id="{0FBB996B-C59C-4DB2-99E6-D599D4E84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8963" y="3878263"/>
                <a:ext cx="76200" cy="188912"/>
              </a:xfrm>
              <a:custGeom>
                <a:avLst/>
                <a:gdLst>
                  <a:gd name="T0" fmla="*/ 10 w 20"/>
                  <a:gd name="T1" fmla="*/ 0 h 50"/>
                  <a:gd name="T2" fmla="*/ 0 w 20"/>
                  <a:gd name="T3" fmla="*/ 26 h 50"/>
                  <a:gd name="T4" fmla="*/ 10 w 20"/>
                  <a:gd name="T5" fmla="*/ 50 h 50"/>
                  <a:gd name="T6" fmla="*/ 20 w 20"/>
                  <a:gd name="T7" fmla="*/ 25 h 50"/>
                  <a:gd name="T8" fmla="*/ 1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0" y="0"/>
                    </a:moveTo>
                    <a:cubicBezTo>
                      <a:pt x="3" y="0"/>
                      <a:pt x="0" y="8"/>
                      <a:pt x="0" y="26"/>
                    </a:cubicBezTo>
                    <a:cubicBezTo>
                      <a:pt x="0" y="42"/>
                      <a:pt x="3" y="50"/>
                      <a:pt x="10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49">
                <a:extLst>
                  <a:ext uri="{FF2B5EF4-FFF2-40B4-BE49-F238E27FC236}">
                    <a16:creationId xmlns:a16="http://schemas.microsoft.com/office/drawing/2014/main" id="{1D426482-25BF-4332-BA3A-5EED54509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0350" y="4267200"/>
                <a:ext cx="74612" cy="193675"/>
              </a:xfrm>
              <a:custGeom>
                <a:avLst/>
                <a:gdLst>
                  <a:gd name="T0" fmla="*/ 10 w 20"/>
                  <a:gd name="T1" fmla="*/ 0 h 51"/>
                  <a:gd name="T2" fmla="*/ 0 w 20"/>
                  <a:gd name="T3" fmla="*/ 26 h 51"/>
                  <a:gd name="T4" fmla="*/ 10 w 20"/>
                  <a:gd name="T5" fmla="*/ 51 h 51"/>
                  <a:gd name="T6" fmla="*/ 20 w 20"/>
                  <a:gd name="T7" fmla="*/ 26 h 51"/>
                  <a:gd name="T8" fmla="*/ 10 w 20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1">
                    <a:moveTo>
                      <a:pt x="10" y="0"/>
                    </a:moveTo>
                    <a:cubicBezTo>
                      <a:pt x="3" y="0"/>
                      <a:pt x="0" y="9"/>
                      <a:pt x="0" y="26"/>
                    </a:cubicBezTo>
                    <a:cubicBezTo>
                      <a:pt x="0" y="43"/>
                      <a:pt x="3" y="51"/>
                      <a:pt x="10" y="51"/>
                    </a:cubicBezTo>
                    <a:cubicBezTo>
                      <a:pt x="17" y="51"/>
                      <a:pt x="20" y="42"/>
                      <a:pt x="20" y="26"/>
                    </a:cubicBezTo>
                    <a:cubicBezTo>
                      <a:pt x="20" y="9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50">
                <a:extLst>
                  <a:ext uri="{FF2B5EF4-FFF2-40B4-BE49-F238E27FC236}">
                    <a16:creationId xmlns:a16="http://schemas.microsoft.com/office/drawing/2014/main" id="{DDE96C3D-0F53-4EDA-B54A-9500E05B1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65113" y="3141663"/>
                <a:ext cx="1665287" cy="1662112"/>
              </a:xfrm>
              <a:custGeom>
                <a:avLst/>
                <a:gdLst>
                  <a:gd name="T0" fmla="*/ 441 w 441"/>
                  <a:gd name="T1" fmla="*/ 440 h 440"/>
                  <a:gd name="T2" fmla="*/ 326 w 441"/>
                  <a:gd name="T3" fmla="*/ 89 h 440"/>
                  <a:gd name="T4" fmla="*/ 357 w 441"/>
                  <a:gd name="T5" fmla="*/ 79 h 440"/>
                  <a:gd name="T6" fmla="*/ 341 w 441"/>
                  <a:gd name="T7" fmla="*/ 97 h 440"/>
                  <a:gd name="T8" fmla="*/ 330 w 441"/>
                  <a:gd name="T9" fmla="*/ 102 h 440"/>
                  <a:gd name="T10" fmla="*/ 200 w 441"/>
                  <a:gd name="T11" fmla="*/ 89 h 440"/>
                  <a:gd name="T12" fmla="*/ 232 w 441"/>
                  <a:gd name="T13" fmla="*/ 79 h 440"/>
                  <a:gd name="T14" fmla="*/ 216 w 441"/>
                  <a:gd name="T15" fmla="*/ 97 h 440"/>
                  <a:gd name="T16" fmla="*/ 205 w 441"/>
                  <a:gd name="T17" fmla="*/ 102 h 440"/>
                  <a:gd name="T18" fmla="*/ 77 w 441"/>
                  <a:gd name="T19" fmla="*/ 89 h 440"/>
                  <a:gd name="T20" fmla="*/ 108 w 441"/>
                  <a:gd name="T21" fmla="*/ 79 h 440"/>
                  <a:gd name="T22" fmla="*/ 92 w 441"/>
                  <a:gd name="T23" fmla="*/ 97 h 440"/>
                  <a:gd name="T24" fmla="*/ 81 w 441"/>
                  <a:gd name="T25" fmla="*/ 102 h 440"/>
                  <a:gd name="T26" fmla="*/ 115 w 441"/>
                  <a:gd name="T27" fmla="*/ 351 h 440"/>
                  <a:gd name="T28" fmla="*/ 77 w 441"/>
                  <a:gd name="T29" fmla="*/ 296 h 440"/>
                  <a:gd name="T30" fmla="*/ 115 w 441"/>
                  <a:gd name="T31" fmla="*/ 351 h 440"/>
                  <a:gd name="T32" fmla="*/ 70 w 441"/>
                  <a:gd name="T33" fmla="*/ 221 h 440"/>
                  <a:gd name="T34" fmla="*/ 122 w 441"/>
                  <a:gd name="T35" fmla="*/ 220 h 440"/>
                  <a:gd name="T36" fmla="*/ 159 w 441"/>
                  <a:gd name="T37" fmla="*/ 361 h 440"/>
                  <a:gd name="T38" fmla="*/ 161 w 441"/>
                  <a:gd name="T39" fmla="*/ 286 h 440"/>
                  <a:gd name="T40" fmla="*/ 153 w 441"/>
                  <a:gd name="T41" fmla="*/ 202 h 440"/>
                  <a:gd name="T42" fmla="*/ 141 w 441"/>
                  <a:gd name="T43" fmla="*/ 206 h 440"/>
                  <a:gd name="T44" fmla="*/ 162 w 441"/>
                  <a:gd name="T45" fmla="*/ 182 h 440"/>
                  <a:gd name="T46" fmla="*/ 156 w 441"/>
                  <a:gd name="T47" fmla="*/ 256 h 440"/>
                  <a:gd name="T48" fmla="*/ 179 w 441"/>
                  <a:gd name="T49" fmla="*/ 144 h 440"/>
                  <a:gd name="T50" fmla="*/ 141 w 441"/>
                  <a:gd name="T51" fmla="*/ 89 h 440"/>
                  <a:gd name="T52" fmla="*/ 179 w 441"/>
                  <a:gd name="T53" fmla="*/ 144 h 440"/>
                  <a:gd name="T54" fmla="*/ 216 w 441"/>
                  <a:gd name="T55" fmla="*/ 304 h 440"/>
                  <a:gd name="T56" fmla="*/ 205 w 441"/>
                  <a:gd name="T57" fmla="*/ 309 h 440"/>
                  <a:gd name="T58" fmla="*/ 212 w 441"/>
                  <a:gd name="T59" fmla="*/ 292 h 440"/>
                  <a:gd name="T60" fmla="*/ 232 w 441"/>
                  <a:gd name="T61" fmla="*/ 360 h 440"/>
                  <a:gd name="T62" fmla="*/ 193 w 441"/>
                  <a:gd name="T63" fmla="*/ 221 h 440"/>
                  <a:gd name="T64" fmla="*/ 246 w 441"/>
                  <a:gd name="T65" fmla="*/ 220 h 440"/>
                  <a:gd name="T66" fmla="*/ 280 w 441"/>
                  <a:gd name="T67" fmla="*/ 361 h 440"/>
                  <a:gd name="T68" fmla="*/ 282 w 441"/>
                  <a:gd name="T69" fmla="*/ 286 h 440"/>
                  <a:gd name="T70" fmla="*/ 274 w 441"/>
                  <a:gd name="T71" fmla="*/ 202 h 440"/>
                  <a:gd name="T72" fmla="*/ 262 w 441"/>
                  <a:gd name="T73" fmla="*/ 206 h 440"/>
                  <a:gd name="T74" fmla="*/ 284 w 441"/>
                  <a:gd name="T75" fmla="*/ 182 h 440"/>
                  <a:gd name="T76" fmla="*/ 277 w 441"/>
                  <a:gd name="T77" fmla="*/ 256 h 440"/>
                  <a:gd name="T78" fmla="*/ 300 w 441"/>
                  <a:gd name="T79" fmla="*/ 144 h 440"/>
                  <a:gd name="T80" fmla="*/ 262 w 441"/>
                  <a:gd name="T81" fmla="*/ 89 h 440"/>
                  <a:gd name="T82" fmla="*/ 300 w 441"/>
                  <a:gd name="T83" fmla="*/ 144 h 440"/>
                  <a:gd name="T84" fmla="*/ 319 w 441"/>
                  <a:gd name="T85" fmla="*/ 325 h 440"/>
                  <a:gd name="T86" fmla="*/ 371 w 441"/>
                  <a:gd name="T87" fmla="*/ 323 h 440"/>
                  <a:gd name="T88" fmla="*/ 345 w 441"/>
                  <a:gd name="T89" fmla="*/ 258 h 440"/>
                  <a:gd name="T90" fmla="*/ 346 w 441"/>
                  <a:gd name="T91" fmla="*/ 1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1" h="440">
                    <a:moveTo>
                      <a:pt x="0" y="0"/>
                    </a:moveTo>
                    <a:cubicBezTo>
                      <a:pt x="0" y="440"/>
                      <a:pt x="0" y="440"/>
                      <a:pt x="0" y="440"/>
                    </a:cubicBezTo>
                    <a:cubicBezTo>
                      <a:pt x="441" y="440"/>
                      <a:pt x="441" y="440"/>
                      <a:pt x="441" y="440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26" y="89"/>
                    </a:moveTo>
                    <a:cubicBezTo>
                      <a:pt x="330" y="88"/>
                      <a:pt x="334" y="87"/>
                      <a:pt x="338" y="85"/>
                    </a:cubicBezTo>
                    <a:cubicBezTo>
                      <a:pt x="341" y="83"/>
                      <a:pt x="345" y="81"/>
                      <a:pt x="348" y="79"/>
                    </a:cubicBezTo>
                    <a:cubicBezTo>
                      <a:pt x="357" y="79"/>
                      <a:pt x="357" y="79"/>
                      <a:pt x="357" y="79"/>
                    </a:cubicBezTo>
                    <a:cubicBezTo>
                      <a:pt x="357" y="153"/>
                      <a:pt x="357" y="153"/>
                      <a:pt x="357" y="153"/>
                    </a:cubicBezTo>
                    <a:cubicBezTo>
                      <a:pt x="341" y="153"/>
                      <a:pt x="341" y="153"/>
                      <a:pt x="341" y="153"/>
                    </a:cubicBezTo>
                    <a:cubicBezTo>
                      <a:pt x="341" y="97"/>
                      <a:pt x="341" y="97"/>
                      <a:pt x="341" y="97"/>
                    </a:cubicBezTo>
                    <a:cubicBezTo>
                      <a:pt x="340" y="97"/>
                      <a:pt x="339" y="98"/>
                      <a:pt x="338" y="99"/>
                    </a:cubicBezTo>
                    <a:cubicBezTo>
                      <a:pt x="337" y="100"/>
                      <a:pt x="336" y="100"/>
                      <a:pt x="334" y="101"/>
                    </a:cubicBezTo>
                    <a:cubicBezTo>
                      <a:pt x="333" y="101"/>
                      <a:pt x="332" y="102"/>
                      <a:pt x="330" y="102"/>
                    </a:cubicBezTo>
                    <a:cubicBezTo>
                      <a:pt x="329" y="102"/>
                      <a:pt x="327" y="103"/>
                      <a:pt x="326" y="103"/>
                    </a:cubicBezTo>
                    <a:lnTo>
                      <a:pt x="326" y="89"/>
                    </a:lnTo>
                    <a:close/>
                    <a:moveTo>
                      <a:pt x="200" y="89"/>
                    </a:moveTo>
                    <a:cubicBezTo>
                      <a:pt x="204" y="88"/>
                      <a:pt x="208" y="87"/>
                      <a:pt x="212" y="85"/>
                    </a:cubicBezTo>
                    <a:cubicBezTo>
                      <a:pt x="216" y="83"/>
                      <a:pt x="219" y="81"/>
                      <a:pt x="222" y="79"/>
                    </a:cubicBezTo>
                    <a:cubicBezTo>
                      <a:pt x="232" y="79"/>
                      <a:pt x="232" y="79"/>
                      <a:pt x="232" y="79"/>
                    </a:cubicBezTo>
                    <a:cubicBezTo>
                      <a:pt x="232" y="153"/>
                      <a:pt x="232" y="153"/>
                      <a:pt x="232" y="153"/>
                    </a:cubicBezTo>
                    <a:cubicBezTo>
                      <a:pt x="216" y="153"/>
                      <a:pt x="216" y="153"/>
                      <a:pt x="216" y="153"/>
                    </a:cubicBezTo>
                    <a:cubicBezTo>
                      <a:pt x="216" y="97"/>
                      <a:pt x="216" y="97"/>
                      <a:pt x="216" y="97"/>
                    </a:cubicBezTo>
                    <a:cubicBezTo>
                      <a:pt x="215" y="97"/>
                      <a:pt x="214" y="98"/>
                      <a:pt x="213" y="99"/>
                    </a:cubicBezTo>
                    <a:cubicBezTo>
                      <a:pt x="211" y="100"/>
                      <a:pt x="210" y="100"/>
                      <a:pt x="209" y="101"/>
                    </a:cubicBezTo>
                    <a:cubicBezTo>
                      <a:pt x="207" y="101"/>
                      <a:pt x="206" y="102"/>
                      <a:pt x="205" y="102"/>
                    </a:cubicBezTo>
                    <a:cubicBezTo>
                      <a:pt x="203" y="102"/>
                      <a:pt x="202" y="103"/>
                      <a:pt x="200" y="103"/>
                    </a:cubicBezTo>
                    <a:lnTo>
                      <a:pt x="200" y="89"/>
                    </a:lnTo>
                    <a:close/>
                    <a:moveTo>
                      <a:pt x="77" y="89"/>
                    </a:moveTo>
                    <a:cubicBezTo>
                      <a:pt x="81" y="88"/>
                      <a:pt x="85" y="87"/>
                      <a:pt x="89" y="85"/>
                    </a:cubicBezTo>
                    <a:cubicBezTo>
                      <a:pt x="92" y="83"/>
                      <a:pt x="95" y="81"/>
                      <a:pt x="98" y="79"/>
                    </a:cubicBezTo>
                    <a:cubicBezTo>
                      <a:pt x="108" y="79"/>
                      <a:pt x="108" y="79"/>
                      <a:pt x="108" y="79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1" y="97"/>
                      <a:pt x="90" y="98"/>
                      <a:pt x="89" y="99"/>
                    </a:cubicBezTo>
                    <a:cubicBezTo>
                      <a:pt x="88" y="100"/>
                      <a:pt x="87" y="100"/>
                      <a:pt x="85" y="101"/>
                    </a:cubicBezTo>
                    <a:cubicBezTo>
                      <a:pt x="84" y="101"/>
                      <a:pt x="83" y="102"/>
                      <a:pt x="81" y="102"/>
                    </a:cubicBezTo>
                    <a:cubicBezTo>
                      <a:pt x="80" y="102"/>
                      <a:pt x="78" y="103"/>
                      <a:pt x="77" y="103"/>
                    </a:cubicBezTo>
                    <a:lnTo>
                      <a:pt x="77" y="89"/>
                    </a:lnTo>
                    <a:close/>
                    <a:moveTo>
                      <a:pt x="115" y="351"/>
                    </a:moveTo>
                    <a:cubicBezTo>
                      <a:pt x="111" y="358"/>
                      <a:pt x="104" y="361"/>
                      <a:pt x="95" y="361"/>
                    </a:cubicBezTo>
                    <a:cubicBezTo>
                      <a:pt x="78" y="361"/>
                      <a:pt x="70" y="349"/>
                      <a:pt x="70" y="325"/>
                    </a:cubicBezTo>
                    <a:cubicBezTo>
                      <a:pt x="70" y="312"/>
                      <a:pt x="72" y="303"/>
                      <a:pt x="77" y="296"/>
                    </a:cubicBezTo>
                    <a:cubicBezTo>
                      <a:pt x="81" y="289"/>
                      <a:pt x="88" y="286"/>
                      <a:pt x="97" y="286"/>
                    </a:cubicBezTo>
                    <a:cubicBezTo>
                      <a:pt x="114" y="286"/>
                      <a:pt x="122" y="298"/>
                      <a:pt x="122" y="323"/>
                    </a:cubicBezTo>
                    <a:cubicBezTo>
                      <a:pt x="122" y="335"/>
                      <a:pt x="120" y="345"/>
                      <a:pt x="115" y="351"/>
                    </a:cubicBezTo>
                    <a:close/>
                    <a:moveTo>
                      <a:pt x="115" y="248"/>
                    </a:moveTo>
                    <a:cubicBezTo>
                      <a:pt x="111" y="254"/>
                      <a:pt x="104" y="258"/>
                      <a:pt x="95" y="258"/>
                    </a:cubicBezTo>
                    <a:cubicBezTo>
                      <a:pt x="78" y="258"/>
                      <a:pt x="70" y="245"/>
                      <a:pt x="70" y="221"/>
                    </a:cubicBezTo>
                    <a:cubicBezTo>
                      <a:pt x="70" y="209"/>
                      <a:pt x="72" y="199"/>
                      <a:pt x="77" y="192"/>
                    </a:cubicBezTo>
                    <a:cubicBezTo>
                      <a:pt x="81" y="186"/>
                      <a:pt x="88" y="183"/>
                      <a:pt x="97" y="183"/>
                    </a:cubicBezTo>
                    <a:cubicBezTo>
                      <a:pt x="114" y="183"/>
                      <a:pt x="122" y="195"/>
                      <a:pt x="122" y="220"/>
                    </a:cubicBezTo>
                    <a:cubicBezTo>
                      <a:pt x="122" y="232"/>
                      <a:pt x="120" y="241"/>
                      <a:pt x="115" y="248"/>
                    </a:cubicBezTo>
                    <a:close/>
                    <a:moveTo>
                      <a:pt x="179" y="351"/>
                    </a:moveTo>
                    <a:cubicBezTo>
                      <a:pt x="175" y="358"/>
                      <a:pt x="168" y="361"/>
                      <a:pt x="159" y="361"/>
                    </a:cubicBezTo>
                    <a:cubicBezTo>
                      <a:pt x="142" y="361"/>
                      <a:pt x="134" y="349"/>
                      <a:pt x="134" y="325"/>
                    </a:cubicBezTo>
                    <a:cubicBezTo>
                      <a:pt x="134" y="312"/>
                      <a:pt x="136" y="303"/>
                      <a:pt x="141" y="296"/>
                    </a:cubicBezTo>
                    <a:cubicBezTo>
                      <a:pt x="145" y="289"/>
                      <a:pt x="152" y="286"/>
                      <a:pt x="161" y="286"/>
                    </a:cubicBezTo>
                    <a:cubicBezTo>
                      <a:pt x="178" y="286"/>
                      <a:pt x="186" y="298"/>
                      <a:pt x="186" y="323"/>
                    </a:cubicBezTo>
                    <a:cubicBezTo>
                      <a:pt x="186" y="335"/>
                      <a:pt x="184" y="345"/>
                      <a:pt x="179" y="351"/>
                    </a:cubicBezTo>
                    <a:close/>
                    <a:moveTo>
                      <a:pt x="153" y="202"/>
                    </a:moveTo>
                    <a:cubicBezTo>
                      <a:pt x="152" y="203"/>
                      <a:pt x="151" y="204"/>
                      <a:pt x="149" y="204"/>
                    </a:cubicBezTo>
                    <a:cubicBezTo>
                      <a:pt x="148" y="205"/>
                      <a:pt x="147" y="205"/>
                      <a:pt x="145" y="206"/>
                    </a:cubicBezTo>
                    <a:cubicBezTo>
                      <a:pt x="144" y="206"/>
                      <a:pt x="142" y="206"/>
                      <a:pt x="141" y="206"/>
                    </a:cubicBezTo>
                    <a:cubicBezTo>
                      <a:pt x="141" y="193"/>
                      <a:pt x="141" y="193"/>
                      <a:pt x="141" y="193"/>
                    </a:cubicBezTo>
                    <a:cubicBezTo>
                      <a:pt x="145" y="192"/>
                      <a:pt x="149" y="190"/>
                      <a:pt x="153" y="188"/>
                    </a:cubicBezTo>
                    <a:cubicBezTo>
                      <a:pt x="156" y="186"/>
                      <a:pt x="160" y="184"/>
                      <a:pt x="162" y="182"/>
                    </a:cubicBezTo>
                    <a:cubicBezTo>
                      <a:pt x="172" y="182"/>
                      <a:pt x="172" y="182"/>
                      <a:pt x="172" y="182"/>
                    </a:cubicBezTo>
                    <a:cubicBezTo>
                      <a:pt x="172" y="256"/>
                      <a:pt x="172" y="256"/>
                      <a:pt x="172" y="256"/>
                    </a:cubicBezTo>
                    <a:cubicBezTo>
                      <a:pt x="156" y="256"/>
                      <a:pt x="156" y="256"/>
                      <a:pt x="156" y="256"/>
                    </a:cubicBezTo>
                    <a:cubicBezTo>
                      <a:pt x="156" y="200"/>
                      <a:pt x="156" y="200"/>
                      <a:pt x="156" y="200"/>
                    </a:cubicBezTo>
                    <a:cubicBezTo>
                      <a:pt x="155" y="201"/>
                      <a:pt x="154" y="202"/>
                      <a:pt x="153" y="202"/>
                    </a:cubicBezTo>
                    <a:close/>
                    <a:moveTo>
                      <a:pt x="179" y="144"/>
                    </a:moveTo>
                    <a:cubicBezTo>
                      <a:pt x="175" y="151"/>
                      <a:pt x="168" y="154"/>
                      <a:pt x="159" y="154"/>
                    </a:cubicBezTo>
                    <a:cubicBezTo>
                      <a:pt x="142" y="154"/>
                      <a:pt x="134" y="142"/>
                      <a:pt x="134" y="118"/>
                    </a:cubicBezTo>
                    <a:cubicBezTo>
                      <a:pt x="134" y="105"/>
                      <a:pt x="136" y="96"/>
                      <a:pt x="141" y="89"/>
                    </a:cubicBezTo>
                    <a:cubicBezTo>
                      <a:pt x="145" y="82"/>
                      <a:pt x="152" y="79"/>
                      <a:pt x="161" y="79"/>
                    </a:cubicBezTo>
                    <a:cubicBezTo>
                      <a:pt x="178" y="79"/>
                      <a:pt x="186" y="91"/>
                      <a:pt x="186" y="116"/>
                    </a:cubicBezTo>
                    <a:cubicBezTo>
                      <a:pt x="186" y="128"/>
                      <a:pt x="184" y="138"/>
                      <a:pt x="179" y="144"/>
                    </a:cubicBezTo>
                    <a:close/>
                    <a:moveTo>
                      <a:pt x="232" y="360"/>
                    </a:move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6" y="304"/>
                      <a:pt x="216" y="304"/>
                      <a:pt x="216" y="304"/>
                    </a:cubicBezTo>
                    <a:cubicBezTo>
                      <a:pt x="215" y="304"/>
                      <a:pt x="214" y="305"/>
                      <a:pt x="213" y="306"/>
                    </a:cubicBezTo>
                    <a:cubicBezTo>
                      <a:pt x="211" y="307"/>
                      <a:pt x="210" y="307"/>
                      <a:pt x="209" y="308"/>
                    </a:cubicBezTo>
                    <a:cubicBezTo>
                      <a:pt x="207" y="308"/>
                      <a:pt x="206" y="309"/>
                      <a:pt x="205" y="309"/>
                    </a:cubicBezTo>
                    <a:cubicBezTo>
                      <a:pt x="203" y="310"/>
                      <a:pt x="202" y="310"/>
                      <a:pt x="200" y="310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4" y="295"/>
                      <a:pt x="208" y="294"/>
                      <a:pt x="212" y="292"/>
                    </a:cubicBezTo>
                    <a:cubicBezTo>
                      <a:pt x="216" y="290"/>
                      <a:pt x="219" y="288"/>
                      <a:pt x="222" y="286"/>
                    </a:cubicBezTo>
                    <a:cubicBezTo>
                      <a:pt x="232" y="286"/>
                      <a:pt x="232" y="286"/>
                      <a:pt x="232" y="286"/>
                    </a:cubicBezTo>
                    <a:lnTo>
                      <a:pt x="232" y="360"/>
                    </a:lnTo>
                    <a:close/>
                    <a:moveTo>
                      <a:pt x="239" y="248"/>
                    </a:moveTo>
                    <a:cubicBezTo>
                      <a:pt x="234" y="254"/>
                      <a:pt x="228" y="258"/>
                      <a:pt x="219" y="258"/>
                    </a:cubicBezTo>
                    <a:cubicBezTo>
                      <a:pt x="202" y="258"/>
                      <a:pt x="193" y="245"/>
                      <a:pt x="193" y="221"/>
                    </a:cubicBezTo>
                    <a:cubicBezTo>
                      <a:pt x="193" y="209"/>
                      <a:pt x="195" y="199"/>
                      <a:pt x="200" y="192"/>
                    </a:cubicBezTo>
                    <a:cubicBezTo>
                      <a:pt x="205" y="186"/>
                      <a:pt x="212" y="183"/>
                      <a:pt x="220" y="183"/>
                    </a:cubicBezTo>
                    <a:cubicBezTo>
                      <a:pt x="237" y="183"/>
                      <a:pt x="246" y="195"/>
                      <a:pt x="246" y="220"/>
                    </a:cubicBezTo>
                    <a:cubicBezTo>
                      <a:pt x="246" y="232"/>
                      <a:pt x="243" y="241"/>
                      <a:pt x="239" y="248"/>
                    </a:cubicBezTo>
                    <a:close/>
                    <a:moveTo>
                      <a:pt x="300" y="351"/>
                    </a:moveTo>
                    <a:cubicBezTo>
                      <a:pt x="296" y="358"/>
                      <a:pt x="289" y="361"/>
                      <a:pt x="280" y="361"/>
                    </a:cubicBezTo>
                    <a:cubicBezTo>
                      <a:pt x="263" y="361"/>
                      <a:pt x="255" y="349"/>
                      <a:pt x="255" y="325"/>
                    </a:cubicBezTo>
                    <a:cubicBezTo>
                      <a:pt x="255" y="312"/>
                      <a:pt x="257" y="303"/>
                      <a:pt x="262" y="296"/>
                    </a:cubicBezTo>
                    <a:cubicBezTo>
                      <a:pt x="266" y="289"/>
                      <a:pt x="273" y="286"/>
                      <a:pt x="282" y="286"/>
                    </a:cubicBezTo>
                    <a:cubicBezTo>
                      <a:pt x="299" y="286"/>
                      <a:pt x="307" y="298"/>
                      <a:pt x="307" y="323"/>
                    </a:cubicBezTo>
                    <a:cubicBezTo>
                      <a:pt x="307" y="335"/>
                      <a:pt x="305" y="345"/>
                      <a:pt x="300" y="351"/>
                    </a:cubicBezTo>
                    <a:close/>
                    <a:moveTo>
                      <a:pt x="274" y="202"/>
                    </a:moveTo>
                    <a:cubicBezTo>
                      <a:pt x="273" y="203"/>
                      <a:pt x="272" y="204"/>
                      <a:pt x="270" y="204"/>
                    </a:cubicBezTo>
                    <a:cubicBezTo>
                      <a:pt x="269" y="205"/>
                      <a:pt x="268" y="205"/>
                      <a:pt x="266" y="206"/>
                    </a:cubicBezTo>
                    <a:cubicBezTo>
                      <a:pt x="265" y="206"/>
                      <a:pt x="263" y="206"/>
                      <a:pt x="262" y="206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6" y="192"/>
                      <a:pt x="270" y="190"/>
                      <a:pt x="274" y="188"/>
                    </a:cubicBezTo>
                    <a:cubicBezTo>
                      <a:pt x="277" y="186"/>
                      <a:pt x="281" y="184"/>
                      <a:pt x="284" y="182"/>
                    </a:cubicBezTo>
                    <a:cubicBezTo>
                      <a:pt x="293" y="182"/>
                      <a:pt x="293" y="182"/>
                      <a:pt x="293" y="182"/>
                    </a:cubicBezTo>
                    <a:cubicBezTo>
                      <a:pt x="293" y="256"/>
                      <a:pt x="293" y="256"/>
                      <a:pt x="293" y="256"/>
                    </a:cubicBezTo>
                    <a:cubicBezTo>
                      <a:pt x="277" y="256"/>
                      <a:pt x="277" y="256"/>
                      <a:pt x="277" y="256"/>
                    </a:cubicBezTo>
                    <a:cubicBezTo>
                      <a:pt x="277" y="200"/>
                      <a:pt x="277" y="200"/>
                      <a:pt x="277" y="200"/>
                    </a:cubicBezTo>
                    <a:cubicBezTo>
                      <a:pt x="276" y="201"/>
                      <a:pt x="275" y="202"/>
                      <a:pt x="274" y="202"/>
                    </a:cubicBezTo>
                    <a:close/>
                    <a:moveTo>
                      <a:pt x="300" y="144"/>
                    </a:moveTo>
                    <a:cubicBezTo>
                      <a:pt x="296" y="151"/>
                      <a:pt x="289" y="154"/>
                      <a:pt x="280" y="154"/>
                    </a:cubicBezTo>
                    <a:cubicBezTo>
                      <a:pt x="263" y="154"/>
                      <a:pt x="255" y="142"/>
                      <a:pt x="255" y="118"/>
                    </a:cubicBezTo>
                    <a:cubicBezTo>
                      <a:pt x="255" y="105"/>
                      <a:pt x="257" y="96"/>
                      <a:pt x="262" y="89"/>
                    </a:cubicBezTo>
                    <a:cubicBezTo>
                      <a:pt x="266" y="82"/>
                      <a:pt x="273" y="79"/>
                      <a:pt x="282" y="79"/>
                    </a:cubicBezTo>
                    <a:cubicBezTo>
                      <a:pt x="299" y="79"/>
                      <a:pt x="307" y="91"/>
                      <a:pt x="307" y="116"/>
                    </a:cubicBezTo>
                    <a:cubicBezTo>
                      <a:pt x="307" y="128"/>
                      <a:pt x="305" y="138"/>
                      <a:pt x="300" y="144"/>
                    </a:cubicBezTo>
                    <a:close/>
                    <a:moveTo>
                      <a:pt x="364" y="351"/>
                    </a:moveTo>
                    <a:cubicBezTo>
                      <a:pt x="360" y="358"/>
                      <a:pt x="353" y="361"/>
                      <a:pt x="345" y="361"/>
                    </a:cubicBezTo>
                    <a:cubicBezTo>
                      <a:pt x="327" y="361"/>
                      <a:pt x="319" y="349"/>
                      <a:pt x="319" y="325"/>
                    </a:cubicBezTo>
                    <a:cubicBezTo>
                      <a:pt x="319" y="312"/>
                      <a:pt x="321" y="303"/>
                      <a:pt x="326" y="296"/>
                    </a:cubicBezTo>
                    <a:cubicBezTo>
                      <a:pt x="330" y="289"/>
                      <a:pt x="337" y="286"/>
                      <a:pt x="346" y="286"/>
                    </a:cubicBezTo>
                    <a:cubicBezTo>
                      <a:pt x="363" y="286"/>
                      <a:pt x="371" y="298"/>
                      <a:pt x="371" y="323"/>
                    </a:cubicBezTo>
                    <a:cubicBezTo>
                      <a:pt x="371" y="335"/>
                      <a:pt x="369" y="345"/>
                      <a:pt x="364" y="351"/>
                    </a:cubicBezTo>
                    <a:close/>
                    <a:moveTo>
                      <a:pt x="364" y="248"/>
                    </a:moveTo>
                    <a:cubicBezTo>
                      <a:pt x="360" y="254"/>
                      <a:pt x="353" y="258"/>
                      <a:pt x="345" y="258"/>
                    </a:cubicBezTo>
                    <a:cubicBezTo>
                      <a:pt x="327" y="258"/>
                      <a:pt x="319" y="245"/>
                      <a:pt x="319" y="221"/>
                    </a:cubicBezTo>
                    <a:cubicBezTo>
                      <a:pt x="319" y="209"/>
                      <a:pt x="321" y="199"/>
                      <a:pt x="326" y="192"/>
                    </a:cubicBezTo>
                    <a:cubicBezTo>
                      <a:pt x="330" y="186"/>
                      <a:pt x="337" y="183"/>
                      <a:pt x="346" y="183"/>
                    </a:cubicBezTo>
                    <a:cubicBezTo>
                      <a:pt x="363" y="183"/>
                      <a:pt x="371" y="195"/>
                      <a:pt x="371" y="220"/>
                    </a:cubicBezTo>
                    <a:cubicBezTo>
                      <a:pt x="371" y="232"/>
                      <a:pt x="369" y="241"/>
                      <a:pt x="364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51">
                <a:extLst>
                  <a:ext uri="{FF2B5EF4-FFF2-40B4-BE49-F238E27FC236}">
                    <a16:creationId xmlns:a16="http://schemas.microsoft.com/office/drawing/2014/main" id="{47303F46-AD5E-4F98-AC0E-B0B55EC63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0350" y="3878263"/>
                <a:ext cx="74612" cy="188912"/>
              </a:xfrm>
              <a:custGeom>
                <a:avLst/>
                <a:gdLst>
                  <a:gd name="T0" fmla="*/ 10 w 20"/>
                  <a:gd name="T1" fmla="*/ 0 h 50"/>
                  <a:gd name="T2" fmla="*/ 0 w 20"/>
                  <a:gd name="T3" fmla="*/ 26 h 50"/>
                  <a:gd name="T4" fmla="*/ 10 w 20"/>
                  <a:gd name="T5" fmla="*/ 50 h 50"/>
                  <a:gd name="T6" fmla="*/ 20 w 20"/>
                  <a:gd name="T7" fmla="*/ 25 h 50"/>
                  <a:gd name="T8" fmla="*/ 1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10" y="0"/>
                    </a:moveTo>
                    <a:cubicBezTo>
                      <a:pt x="3" y="0"/>
                      <a:pt x="0" y="8"/>
                      <a:pt x="0" y="26"/>
                    </a:cubicBezTo>
                    <a:cubicBezTo>
                      <a:pt x="0" y="42"/>
                      <a:pt x="3" y="50"/>
                      <a:pt x="10" y="50"/>
                    </a:cubicBezTo>
                    <a:cubicBezTo>
                      <a:pt x="17" y="50"/>
                      <a:pt x="20" y="42"/>
                      <a:pt x="20" y="25"/>
                    </a:cubicBezTo>
                    <a:cubicBezTo>
                      <a:pt x="20" y="8"/>
                      <a:pt x="1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9" name="Right Triangle 278">
              <a:extLst>
                <a:ext uri="{FF2B5EF4-FFF2-40B4-BE49-F238E27FC236}">
                  <a16:creationId xmlns:a16="http://schemas.microsoft.com/office/drawing/2014/main" id="{A91C62D0-F5ED-4E5E-BBF3-8AA60464632F}"/>
                </a:ext>
              </a:extLst>
            </p:cNvPr>
            <p:cNvSpPr/>
            <p:nvPr/>
          </p:nvSpPr>
          <p:spPr bwMode="auto">
            <a:xfrm rot="5400000">
              <a:off x="9290445" y="3226495"/>
              <a:ext cx="666178" cy="666178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EC1A4F6-C13E-4C0D-A31C-27A4C96A2FF4}"/>
              </a:ext>
            </a:extLst>
          </p:cNvPr>
          <p:cNvCxnSpPr/>
          <p:nvPr/>
        </p:nvCxnSpPr>
        <p:spPr>
          <a:xfrm>
            <a:off x="3578405" y="5287084"/>
            <a:ext cx="321548" cy="4650"/>
          </a:xfrm>
          <a:prstGeom prst="straightConnector1">
            <a:avLst/>
          </a:prstGeom>
          <a:noFill/>
          <a:ln w="19050" cap="flat" cmpd="sng" algn="ctr">
            <a:solidFill>
              <a:srgbClr val="00205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B8B82CFF-9D33-419B-BE15-4D6F3E5B0FF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60" y="4823369"/>
            <a:ext cx="1458026" cy="1458026"/>
          </a:xfrm>
          <a:prstGeom prst="rect">
            <a:avLst/>
          </a:prstGeom>
        </p:spPr>
      </p:pic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B281CAE-6D5C-47F5-9BC1-CCEF9D1A4CE3}"/>
              </a:ext>
            </a:extLst>
          </p:cNvPr>
          <p:cNvGrpSpPr/>
          <p:nvPr/>
        </p:nvGrpSpPr>
        <p:grpSpPr>
          <a:xfrm>
            <a:off x="3201797" y="3353330"/>
            <a:ext cx="473418" cy="473418"/>
            <a:chOff x="2315881" y="3972120"/>
            <a:chExt cx="487472" cy="487472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03AFFB3-6110-40BB-9CB2-B4D0D8C43674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615D9BBD-756C-4F35-96A0-BDA4697E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AC611F2-261E-4274-8D65-F8EE92874AC9}"/>
              </a:ext>
            </a:extLst>
          </p:cNvPr>
          <p:cNvGrpSpPr/>
          <p:nvPr/>
        </p:nvGrpSpPr>
        <p:grpSpPr>
          <a:xfrm>
            <a:off x="1198570" y="4642183"/>
            <a:ext cx="1018355" cy="1447073"/>
            <a:chOff x="4410437" y="5171160"/>
            <a:chExt cx="871463" cy="1238332"/>
          </a:xfrm>
        </p:grpSpPr>
        <p:sp>
          <p:nvSpPr>
            <p:cNvPr id="296" name="Rectangle 14">
              <a:extLst>
                <a:ext uri="{FF2B5EF4-FFF2-40B4-BE49-F238E27FC236}">
                  <a16:creationId xmlns:a16="http://schemas.microsoft.com/office/drawing/2014/main" id="{C68AA206-DDDF-4596-86A8-2CB28757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79" y="5239734"/>
              <a:ext cx="540021" cy="116975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7" name="Freeform 12">
              <a:extLst>
                <a:ext uri="{FF2B5EF4-FFF2-40B4-BE49-F238E27FC236}">
                  <a16:creationId xmlns:a16="http://schemas.microsoft.com/office/drawing/2014/main" id="{DB1B17D5-8838-4A00-A93F-A324D073F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2457" y="5171160"/>
              <a:ext cx="26858" cy="68574"/>
            </a:xfrm>
            <a:custGeom>
              <a:avLst/>
              <a:gdLst>
                <a:gd name="T0" fmla="*/ 20 w 20"/>
                <a:gd name="T1" fmla="*/ 0 h 51"/>
                <a:gd name="T2" fmla="*/ 0 w 20"/>
                <a:gd name="T3" fmla="*/ 51 h 51"/>
                <a:gd name="T4" fmla="*/ 0 w 20"/>
                <a:gd name="T5" fmla="*/ 51 h 51"/>
                <a:gd name="T6" fmla="*/ 1 w 20"/>
                <a:gd name="T7" fmla="*/ 46 h 51"/>
                <a:gd name="T8" fmla="*/ 2 w 20"/>
                <a:gd name="T9" fmla="*/ 43 h 51"/>
                <a:gd name="T10" fmla="*/ 4 w 20"/>
                <a:gd name="T11" fmla="*/ 36 h 51"/>
                <a:gd name="T12" fmla="*/ 4 w 20"/>
                <a:gd name="T13" fmla="*/ 34 h 51"/>
                <a:gd name="T14" fmla="*/ 7 w 20"/>
                <a:gd name="T15" fmla="*/ 27 h 51"/>
                <a:gd name="T16" fmla="*/ 7 w 20"/>
                <a:gd name="T17" fmla="*/ 25 h 51"/>
                <a:gd name="T18" fmla="*/ 11 w 20"/>
                <a:gd name="T19" fmla="*/ 18 h 51"/>
                <a:gd name="T20" fmla="*/ 11 w 20"/>
                <a:gd name="T21" fmla="*/ 17 h 51"/>
                <a:gd name="T22" fmla="*/ 15 w 20"/>
                <a:gd name="T23" fmla="*/ 8 h 51"/>
                <a:gd name="T24" fmla="*/ 15 w 20"/>
                <a:gd name="T25" fmla="*/ 8 h 51"/>
                <a:gd name="T26" fmla="*/ 20 w 20"/>
                <a:gd name="T27" fmla="*/ 0 h 51"/>
                <a:gd name="T28" fmla="*/ 20 w 20"/>
                <a:gd name="T29" fmla="*/ 0 h 51"/>
                <a:gd name="T30" fmla="*/ 20 w 20"/>
                <a:gd name="T31" fmla="*/ 0 h 51"/>
                <a:gd name="T32" fmla="*/ 20 w 20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20" y="0"/>
                  </a:moveTo>
                  <a:cubicBezTo>
                    <a:pt x="10" y="16"/>
                    <a:pt x="4" y="3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49"/>
                    <a:pt x="1" y="48"/>
                    <a:pt x="1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1"/>
                    <a:pt x="3" y="39"/>
                    <a:pt x="4" y="36"/>
                  </a:cubicBezTo>
                  <a:cubicBezTo>
                    <a:pt x="4" y="36"/>
                    <a:pt x="4" y="35"/>
                    <a:pt x="4" y="34"/>
                  </a:cubicBezTo>
                  <a:cubicBezTo>
                    <a:pt x="5" y="32"/>
                    <a:pt x="6" y="29"/>
                    <a:pt x="7" y="27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8" y="23"/>
                    <a:pt x="9" y="20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4"/>
                    <a:pt x="14" y="11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5"/>
                    <a:pt x="18" y="3"/>
                    <a:pt x="20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7F8F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8" name="Rectangle 15">
              <a:extLst>
                <a:ext uri="{FF2B5EF4-FFF2-40B4-BE49-F238E27FC236}">
                  <a16:creationId xmlns:a16="http://schemas.microsoft.com/office/drawing/2014/main" id="{40A5FDB3-9AEE-4B18-8E95-FBD836023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9" name="Rectangle 16">
              <a:extLst>
                <a:ext uri="{FF2B5EF4-FFF2-40B4-BE49-F238E27FC236}">
                  <a16:creationId xmlns:a16="http://schemas.microsoft.com/office/drawing/2014/main" id="{CFA2D0E7-B4EB-4CC4-8BAE-C77609FC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0" name="Rectangle 17">
              <a:extLst>
                <a:ext uri="{FF2B5EF4-FFF2-40B4-BE49-F238E27FC236}">
                  <a16:creationId xmlns:a16="http://schemas.microsoft.com/office/drawing/2014/main" id="{1124C916-8A22-4FB1-9997-FF2F0C7B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1" name="Rectangle 18">
              <a:extLst>
                <a:ext uri="{FF2B5EF4-FFF2-40B4-BE49-F238E27FC236}">
                  <a16:creationId xmlns:a16="http://schemas.microsoft.com/office/drawing/2014/main" id="{DA3908C0-12D2-4293-9E3B-3CFDA64B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2" name="Rectangle 19">
              <a:extLst>
                <a:ext uri="{FF2B5EF4-FFF2-40B4-BE49-F238E27FC236}">
                  <a16:creationId xmlns:a16="http://schemas.microsoft.com/office/drawing/2014/main" id="{DC3AABC5-3B0B-4C8B-8FF8-872AA0B25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3" name="Rectangle 20">
              <a:extLst>
                <a:ext uri="{FF2B5EF4-FFF2-40B4-BE49-F238E27FC236}">
                  <a16:creationId xmlns:a16="http://schemas.microsoft.com/office/drawing/2014/main" id="{74E8113B-FDAB-4DD6-B2A3-9DC22DCAE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4" name="Rectangle 21">
              <a:extLst>
                <a:ext uri="{FF2B5EF4-FFF2-40B4-BE49-F238E27FC236}">
                  <a16:creationId xmlns:a16="http://schemas.microsoft.com/office/drawing/2014/main" id="{19EF9133-45DD-42E9-B752-F54F8FA7D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5" name="Rectangle 22">
              <a:extLst>
                <a:ext uri="{FF2B5EF4-FFF2-40B4-BE49-F238E27FC236}">
                  <a16:creationId xmlns:a16="http://schemas.microsoft.com/office/drawing/2014/main" id="{AAA89928-515E-4326-8022-232AD72D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6" name="Rectangle 23">
              <a:extLst>
                <a:ext uri="{FF2B5EF4-FFF2-40B4-BE49-F238E27FC236}">
                  <a16:creationId xmlns:a16="http://schemas.microsoft.com/office/drawing/2014/main" id="{46519821-8FA9-4C84-98BC-073573855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7" name="Rectangle 24">
              <a:extLst>
                <a:ext uri="{FF2B5EF4-FFF2-40B4-BE49-F238E27FC236}">
                  <a16:creationId xmlns:a16="http://schemas.microsoft.com/office/drawing/2014/main" id="{B93BCB5F-DF6E-4A2C-8DF4-4F3BC7EAB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433455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8" name="Rectangle 25">
              <a:extLst>
                <a:ext uri="{FF2B5EF4-FFF2-40B4-BE49-F238E27FC236}">
                  <a16:creationId xmlns:a16="http://schemas.microsoft.com/office/drawing/2014/main" id="{0C4ECED2-C8EC-4CFC-8E5D-0D9BFE45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55403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9" name="Rectangle 26">
              <a:extLst>
                <a:ext uri="{FF2B5EF4-FFF2-40B4-BE49-F238E27FC236}">
                  <a16:creationId xmlns:a16="http://schemas.microsoft.com/office/drawing/2014/main" id="{1AC5CBA5-C74D-4979-B63B-E4FFA3F7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0" name="Rectangle 27">
              <a:extLst>
                <a:ext uri="{FF2B5EF4-FFF2-40B4-BE49-F238E27FC236}">
                  <a16:creationId xmlns:a16="http://schemas.microsoft.com/office/drawing/2014/main" id="{F2899256-5708-47C5-87C5-C4601BCD3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1" name="Rectangle 28">
              <a:extLst>
                <a:ext uri="{FF2B5EF4-FFF2-40B4-BE49-F238E27FC236}">
                  <a16:creationId xmlns:a16="http://schemas.microsoft.com/office/drawing/2014/main" id="{BF525D04-6D84-431C-87A9-36E4F9D0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31288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E0452680-97E0-4791-9BE7-514368967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004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3" name="Freeform 30">
              <a:extLst>
                <a:ext uri="{FF2B5EF4-FFF2-40B4-BE49-F238E27FC236}">
                  <a16:creationId xmlns:a16="http://schemas.microsoft.com/office/drawing/2014/main" id="{994702F0-68D9-471E-A7B2-8A31D8DBE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4" name="Rectangle 31">
              <a:extLst>
                <a:ext uri="{FF2B5EF4-FFF2-40B4-BE49-F238E27FC236}">
                  <a16:creationId xmlns:a16="http://schemas.microsoft.com/office/drawing/2014/main" id="{67484B2F-8594-49D9-84F8-A7BE63895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5" name="Rectangle 32">
              <a:extLst>
                <a:ext uri="{FF2B5EF4-FFF2-40B4-BE49-F238E27FC236}">
                  <a16:creationId xmlns:a16="http://schemas.microsoft.com/office/drawing/2014/main" id="{B22E6F16-D022-4161-B6C6-AD23A26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6" name="Rectangle 33">
              <a:extLst>
                <a:ext uri="{FF2B5EF4-FFF2-40B4-BE49-F238E27FC236}">
                  <a16:creationId xmlns:a16="http://schemas.microsoft.com/office/drawing/2014/main" id="{F1ED9DAE-1389-47F7-A82D-12F4EBB3F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7" name="Rectangle 34">
              <a:extLst>
                <a:ext uri="{FF2B5EF4-FFF2-40B4-BE49-F238E27FC236}">
                  <a16:creationId xmlns:a16="http://schemas.microsoft.com/office/drawing/2014/main" id="{D91AE886-8DCE-4732-8EFB-C0AC267D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8" name="Rectangle 35">
              <a:extLst>
                <a:ext uri="{FF2B5EF4-FFF2-40B4-BE49-F238E27FC236}">
                  <a16:creationId xmlns:a16="http://schemas.microsoft.com/office/drawing/2014/main" id="{A0307B0C-41C4-40C3-BA2F-B6590C47C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9" name="Rectangle 36">
              <a:extLst>
                <a:ext uri="{FF2B5EF4-FFF2-40B4-BE49-F238E27FC236}">
                  <a16:creationId xmlns:a16="http://schemas.microsoft.com/office/drawing/2014/main" id="{126DE03A-1BC1-421A-8348-7B489CAD2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0" name="Rectangle 37">
              <a:extLst>
                <a:ext uri="{FF2B5EF4-FFF2-40B4-BE49-F238E27FC236}">
                  <a16:creationId xmlns:a16="http://schemas.microsoft.com/office/drawing/2014/main" id="{EECF9BC4-B398-4CB7-9A8C-BA043CEE3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1" name="Rectangle 38">
              <a:extLst>
                <a:ext uri="{FF2B5EF4-FFF2-40B4-BE49-F238E27FC236}">
                  <a16:creationId xmlns:a16="http://schemas.microsoft.com/office/drawing/2014/main" id="{39F283FA-D4A5-4411-AF69-455499B6A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2" name="Rectangle 39">
              <a:extLst>
                <a:ext uri="{FF2B5EF4-FFF2-40B4-BE49-F238E27FC236}">
                  <a16:creationId xmlns:a16="http://schemas.microsoft.com/office/drawing/2014/main" id="{AE0DC3A0-EEF5-43B3-B9E1-046CB641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3" name="Rectangle 40">
              <a:extLst>
                <a:ext uri="{FF2B5EF4-FFF2-40B4-BE49-F238E27FC236}">
                  <a16:creationId xmlns:a16="http://schemas.microsoft.com/office/drawing/2014/main" id="{4755DE91-3698-4517-A7D8-32545945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4" name="Rectangle 41">
              <a:extLst>
                <a:ext uri="{FF2B5EF4-FFF2-40B4-BE49-F238E27FC236}">
                  <a16:creationId xmlns:a16="http://schemas.microsoft.com/office/drawing/2014/main" id="{4247A966-FDB6-47C2-8DF0-67CBEAD9A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437" y="5735181"/>
              <a:ext cx="540020" cy="67431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5" name="Rectangle 42">
              <a:extLst>
                <a:ext uri="{FF2B5EF4-FFF2-40B4-BE49-F238E27FC236}">
                  <a16:creationId xmlns:a16="http://schemas.microsoft.com/office/drawing/2014/main" id="{4815FAAB-4D6B-4265-B806-2FFE54A1E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020" y="6272344"/>
              <a:ext cx="70289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6" name="Rectangle 43">
              <a:extLst>
                <a:ext uri="{FF2B5EF4-FFF2-40B4-BE49-F238E27FC236}">
                  <a16:creationId xmlns:a16="http://schemas.microsoft.com/office/drawing/2014/main" id="{B496D6FB-246D-4241-8B2A-ABB15CC85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444" y="6272344"/>
              <a:ext cx="68574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7" name="Rectangle 44">
              <a:extLst>
                <a:ext uri="{FF2B5EF4-FFF2-40B4-BE49-F238E27FC236}">
                  <a16:creationId xmlns:a16="http://schemas.microsoft.com/office/drawing/2014/main" id="{E983B392-05FE-4279-87EA-E5CA00334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5796326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8" name="Rectangle 45">
              <a:extLst>
                <a:ext uri="{FF2B5EF4-FFF2-40B4-BE49-F238E27FC236}">
                  <a16:creationId xmlns:a16="http://schemas.microsoft.com/office/drawing/2014/main" id="{03C24FD5-A9E3-4C59-9A68-35F5F9218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5918045"/>
              <a:ext cx="434873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9" name="Rectangle 46">
              <a:extLst>
                <a:ext uri="{FF2B5EF4-FFF2-40B4-BE49-F238E27FC236}">
                  <a16:creationId xmlns:a16="http://schemas.microsoft.com/office/drawing/2014/main" id="{6A637F45-15AC-4C02-8EB0-5D52B767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6038621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0" name="Rectangle 47">
              <a:extLst>
                <a:ext uri="{FF2B5EF4-FFF2-40B4-BE49-F238E27FC236}">
                  <a16:creationId xmlns:a16="http://schemas.microsoft.com/office/drawing/2014/main" id="{3273985E-10B5-42DF-AD44-6707E80E1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153" y="6158625"/>
              <a:ext cx="434873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7AC5EF2-D8FE-4E61-9F73-8A98A4C5A55C}"/>
              </a:ext>
            </a:extLst>
          </p:cNvPr>
          <p:cNvGrpSpPr/>
          <p:nvPr/>
        </p:nvGrpSpPr>
        <p:grpSpPr>
          <a:xfrm rot="17847154">
            <a:off x="7132443" y="1855636"/>
            <a:ext cx="1079495" cy="2587360"/>
            <a:chOff x="35529" y="1014833"/>
            <a:chExt cx="825093" cy="2728978"/>
          </a:xfrm>
        </p:grpSpPr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4C1EE655-B203-4E6A-89A5-F2C25DE0B2B6}"/>
                </a:ext>
              </a:extLst>
            </p:cNvPr>
            <p:cNvCxnSpPr/>
            <p:nvPr/>
          </p:nvCxnSpPr>
          <p:spPr>
            <a:xfrm rot="3530179">
              <a:off x="-973575" y="2032833"/>
              <a:ext cx="2720082" cy="70187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910DC04E-A7C5-4EA7-8B76-1577BC4703C2}"/>
                </a:ext>
              </a:extLst>
            </p:cNvPr>
            <p:cNvCxnSpPr/>
            <p:nvPr/>
          </p:nvCxnSpPr>
          <p:spPr>
            <a:xfrm rot="3530179" flipH="1" flipV="1">
              <a:off x="-850940" y="2024547"/>
              <a:ext cx="2721275" cy="701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46D2F187-738D-48CA-AC88-4357F487DFE9}"/>
              </a:ext>
            </a:extLst>
          </p:cNvPr>
          <p:cNvGrpSpPr/>
          <p:nvPr/>
        </p:nvGrpSpPr>
        <p:grpSpPr>
          <a:xfrm rot="16200000">
            <a:off x="6872946" y="3318800"/>
            <a:ext cx="175778" cy="4184767"/>
            <a:chOff x="332777" y="49729"/>
            <a:chExt cx="134352" cy="2928820"/>
          </a:xfrm>
        </p:grpSpPr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51A0A2A4-5248-4A19-8657-48F6F510541C}"/>
                </a:ext>
              </a:extLst>
            </p:cNvPr>
            <p:cNvCxnSpPr/>
            <p:nvPr/>
          </p:nvCxnSpPr>
          <p:spPr>
            <a:xfrm rot="5400000">
              <a:off x="-1114229" y="1531544"/>
              <a:ext cx="2894011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40486E7-3099-42B9-8238-76FC7AB80E66}"/>
                </a:ext>
              </a:extLst>
            </p:cNvPr>
            <p:cNvCxnSpPr/>
            <p:nvPr/>
          </p:nvCxnSpPr>
          <p:spPr>
            <a:xfrm rot="5400000" flipH="1">
              <a:off x="-991585" y="1508443"/>
              <a:ext cx="291742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F2E7493-299F-47AA-BF33-55A38C9BE1B0}"/>
              </a:ext>
            </a:extLst>
          </p:cNvPr>
          <p:cNvGrpSpPr/>
          <p:nvPr/>
        </p:nvGrpSpPr>
        <p:grpSpPr>
          <a:xfrm>
            <a:off x="7346852" y="2885599"/>
            <a:ext cx="521908" cy="521908"/>
            <a:chOff x="2315881" y="3972120"/>
            <a:chExt cx="487472" cy="487472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BB4659E-B7AD-42AC-ADCE-49B5DB29A271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DCFB2087-8335-491E-88B6-26EEED48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0A7FDB1-2744-4B2E-B3D7-ACCBC839B132}"/>
              </a:ext>
            </a:extLst>
          </p:cNvPr>
          <p:cNvGrpSpPr/>
          <p:nvPr/>
        </p:nvGrpSpPr>
        <p:grpSpPr>
          <a:xfrm>
            <a:off x="6674379" y="5182451"/>
            <a:ext cx="473418" cy="473418"/>
            <a:chOff x="2315881" y="3972120"/>
            <a:chExt cx="487472" cy="487472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B391193-73E6-41B3-ADA9-43E446ACDBBF}"/>
                </a:ext>
              </a:extLst>
            </p:cNvPr>
            <p:cNvSpPr/>
            <p:nvPr/>
          </p:nvSpPr>
          <p:spPr>
            <a:xfrm>
              <a:off x="2315881" y="3972120"/>
              <a:ext cx="487472" cy="487472"/>
            </a:xfrm>
            <a:prstGeom prst="ellipse">
              <a:avLst/>
            </a:prstGeom>
            <a:solidFill>
              <a:srgbClr val="00BDF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37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1B79046E-DC2E-406D-B98E-5EE8E462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382" y="4088269"/>
              <a:ext cx="208082" cy="262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Oval 342">
            <a:extLst>
              <a:ext uri="{FF2B5EF4-FFF2-40B4-BE49-F238E27FC236}">
                <a16:creationId xmlns:a16="http://schemas.microsoft.com/office/drawing/2014/main" id="{0DB80978-C3D2-46FA-8DC0-D2AFC7B7AA26}"/>
              </a:ext>
            </a:extLst>
          </p:cNvPr>
          <p:cNvSpPr/>
          <p:nvPr/>
        </p:nvSpPr>
        <p:spPr bwMode="auto">
          <a:xfrm>
            <a:off x="10037728" y="2440518"/>
            <a:ext cx="589722" cy="589722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4" name="Picture 343">
            <a:extLst>
              <a:ext uri="{FF2B5EF4-FFF2-40B4-BE49-F238E27FC236}">
                <a16:creationId xmlns:a16="http://schemas.microsoft.com/office/drawing/2014/main" id="{560A0DDD-4AD5-4A87-8922-E95CD5D0B2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9171" y="2567603"/>
            <a:ext cx="335009" cy="3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96377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80065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Azure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3740116225"/>
      </p:ext>
    </p:extLst>
  </p:cSld>
  <p:clrMapOvr>
    <a:masterClrMapping/>
  </p:clrMapOvr>
  <p:transition spd="slow" advClick="0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4E74AEE4-609E-4919-9784-CF4C6FD990B0}"/>
              </a:ext>
            </a:extLst>
          </p:cNvPr>
          <p:cNvSpPr/>
          <p:nvPr/>
        </p:nvSpPr>
        <p:spPr bwMode="auto">
          <a:xfrm>
            <a:off x="5207354" y="1316187"/>
            <a:ext cx="5591669" cy="5441063"/>
          </a:xfrm>
          <a:prstGeom prst="ellips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DD4A51-1F39-46EB-A6F9-8D36D66DEEF5}"/>
              </a:ext>
            </a:extLst>
          </p:cNvPr>
          <p:cNvGrpSpPr/>
          <p:nvPr/>
        </p:nvGrpSpPr>
        <p:grpSpPr>
          <a:xfrm>
            <a:off x="4866517" y="1179075"/>
            <a:ext cx="6128054" cy="5711797"/>
            <a:chOff x="4634288" y="1161043"/>
            <a:chExt cx="6925430" cy="575134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5633939-7FBF-4D75-9D68-096D9355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1" t="17862" r="34933" b="13673"/>
            <a:stretch/>
          </p:blipFill>
          <p:spPr>
            <a:xfrm>
              <a:off x="4634288" y="1161043"/>
              <a:ext cx="6925430" cy="575134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D840AD-E5B2-41DC-805B-443A912BBC33}"/>
                </a:ext>
              </a:extLst>
            </p:cNvPr>
            <p:cNvSpPr txBox="1"/>
            <p:nvPr/>
          </p:nvSpPr>
          <p:spPr>
            <a:xfrm>
              <a:off x="5843227" y="2006795"/>
              <a:ext cx="2419052" cy="834034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ts val="2119"/>
                </a:lnSpc>
                <a:defRPr/>
              </a:pPr>
              <a:r>
                <a:rPr lang="en-US" sz="1800" b="1" dirty="0">
                  <a:solidFill>
                    <a:srgbClr val="505050"/>
                  </a:solidFill>
                  <a:latin typeface="Segoe UI"/>
                </a:rPr>
                <a:t>Unregulated, unknown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1C606-6E5C-468E-8FA9-BE557F86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your protection?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29889-881F-46C4-BAA4-3E129D60D87D}"/>
              </a:ext>
            </a:extLst>
          </p:cNvPr>
          <p:cNvSpPr txBox="1"/>
          <p:nvPr/>
        </p:nvSpPr>
        <p:spPr>
          <a:xfrm>
            <a:off x="296458" y="4998967"/>
            <a:ext cx="2590432" cy="103000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2600" dirty="0">
                <a:solidFill>
                  <a:srgbClr val="FF8C00"/>
                </a:solidFill>
                <a:latin typeface="Segoe UI Light"/>
              </a:rPr>
              <a:t>Perimeter protection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35168-795E-4C41-B4A5-FC2888B9A03C}"/>
              </a:ext>
            </a:extLst>
          </p:cNvPr>
          <p:cNvSpPr txBox="1"/>
          <p:nvPr/>
        </p:nvSpPr>
        <p:spPr>
          <a:xfrm>
            <a:off x="305890" y="3386048"/>
            <a:ext cx="3818624" cy="103000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2600" dirty="0">
                <a:solidFill>
                  <a:srgbClr val="7FBA00"/>
                </a:solidFill>
                <a:latin typeface="Segoe UI Light"/>
              </a:rPr>
              <a:t>Identity, device management protection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364B7-E2D7-4B06-8FB7-65D2B9EC056C}"/>
              </a:ext>
            </a:extLst>
          </p:cNvPr>
          <p:cNvSpPr txBox="1"/>
          <p:nvPr/>
        </p:nvSpPr>
        <p:spPr>
          <a:xfrm>
            <a:off x="305890" y="1668196"/>
            <a:ext cx="4690166" cy="111155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367">
              <a:defRPr/>
            </a:pPr>
            <a:r>
              <a:rPr lang="en-US" sz="2600" dirty="0">
                <a:solidFill>
                  <a:srgbClr val="505050"/>
                </a:solidFill>
                <a:latin typeface="Segoe UI Light"/>
              </a:rPr>
              <a:t>Hybrid data = new normal </a:t>
            </a:r>
          </a:p>
          <a:p>
            <a:pPr defTabSz="914367">
              <a:defRPr/>
            </a:pPr>
            <a:r>
              <a:rPr lang="en-US" sz="2600" dirty="0">
                <a:solidFill>
                  <a:srgbClr val="505050"/>
                </a:solidFill>
                <a:latin typeface="Segoe UI Light"/>
              </a:rPr>
              <a:t>It is harder to protect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15D133-DB76-450F-AA71-719B5DDA1BCE}"/>
              </a:ext>
            </a:extLst>
          </p:cNvPr>
          <p:cNvGrpSpPr/>
          <p:nvPr/>
        </p:nvGrpSpPr>
        <p:grpSpPr>
          <a:xfrm>
            <a:off x="5888447" y="2930514"/>
            <a:ext cx="4494572" cy="4032645"/>
            <a:chOff x="4859547" y="2207968"/>
            <a:chExt cx="7310039" cy="68816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4778B1-7CAF-4203-9F5F-C90B60D18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" r="18478" b="-4635"/>
            <a:stretch/>
          </p:blipFill>
          <p:spPr>
            <a:xfrm>
              <a:off x="4859547" y="2207968"/>
              <a:ext cx="7310039" cy="688164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94FDF1-7C15-4045-9E04-663A24892619}"/>
                </a:ext>
              </a:extLst>
            </p:cNvPr>
            <p:cNvSpPr txBox="1"/>
            <p:nvPr/>
          </p:nvSpPr>
          <p:spPr>
            <a:xfrm>
              <a:off x="5789458" y="3238577"/>
              <a:ext cx="3665856" cy="1077409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ts val="2119"/>
                </a:lnSpc>
                <a:defRPr/>
              </a:pPr>
              <a:r>
                <a:rPr lang="en-US" sz="1800" b="1" dirty="0">
                  <a:solidFill>
                    <a:srgbClr val="EFEFEF"/>
                  </a:solidFill>
                  <a:latin typeface="Segoe UI"/>
                </a:rPr>
                <a:t>Managed mobile environment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34ED31-E319-415E-9688-4C92797A7C25}"/>
              </a:ext>
            </a:extLst>
          </p:cNvPr>
          <p:cNvGrpSpPr/>
          <p:nvPr/>
        </p:nvGrpSpPr>
        <p:grpSpPr>
          <a:xfrm>
            <a:off x="6950665" y="4523355"/>
            <a:ext cx="2370137" cy="2367517"/>
            <a:chOff x="9619312" y="4149156"/>
            <a:chExt cx="3487088" cy="34708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F25EAC-B9A6-446E-98B3-448A76E15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6420" b="-7434"/>
            <a:stretch/>
          </p:blipFill>
          <p:spPr>
            <a:xfrm>
              <a:off x="9619312" y="4149156"/>
              <a:ext cx="3487088" cy="347084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ADFCB7-065C-45DD-8769-380EA1CB06A9}"/>
                </a:ext>
              </a:extLst>
            </p:cNvPr>
            <p:cNvSpPr txBox="1"/>
            <p:nvPr/>
          </p:nvSpPr>
          <p:spPr>
            <a:xfrm>
              <a:off x="9862963" y="5503077"/>
              <a:ext cx="2826722" cy="68858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ts val="2119"/>
                </a:lnSpc>
                <a:defRPr/>
              </a:pPr>
              <a:r>
                <a:rPr lang="en-US" sz="1800" b="1" dirty="0">
                  <a:solidFill>
                    <a:srgbClr val="EFEFEF"/>
                  </a:solidFill>
                  <a:latin typeface="Segoe UI"/>
                </a:rPr>
                <a:t>On-premises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3301A9-7A41-4ADC-A8E8-8626E8B77B2A}"/>
              </a:ext>
            </a:extLst>
          </p:cNvPr>
          <p:cNvCxnSpPr>
            <a:cxnSpLocks/>
          </p:cNvCxnSpPr>
          <p:nvPr/>
        </p:nvCxnSpPr>
        <p:spPr>
          <a:xfrm>
            <a:off x="472858" y="4369511"/>
            <a:ext cx="6854273" cy="0"/>
          </a:xfrm>
          <a:prstGeom prst="line">
            <a:avLst/>
          </a:prstGeom>
          <a:noFill/>
          <a:ln w="19050" cap="flat" cmpd="sng" algn="ctr">
            <a:solidFill>
              <a:srgbClr val="0D0D0D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E11FA-6C49-4465-908E-2287DFB222C3}"/>
              </a:ext>
            </a:extLst>
          </p:cNvPr>
          <p:cNvCxnSpPr/>
          <p:nvPr/>
        </p:nvCxnSpPr>
        <p:spPr>
          <a:xfrm>
            <a:off x="472286" y="5963125"/>
            <a:ext cx="7604633" cy="0"/>
          </a:xfrm>
          <a:prstGeom prst="line">
            <a:avLst/>
          </a:prstGeom>
          <a:noFill/>
          <a:ln w="19050" cap="flat" cmpd="sng" algn="ctr">
            <a:solidFill>
              <a:srgbClr val="0D0D0D"/>
            </a:solidFill>
            <a:prstDash val="solid"/>
            <a:headEnd type="none" w="med" len="med"/>
            <a:tailEnd type="oval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7769B4-32FF-4E77-971C-CA749D352CA7}"/>
              </a:ext>
            </a:extLst>
          </p:cNvPr>
          <p:cNvCxnSpPr>
            <a:cxnSpLocks/>
          </p:cNvCxnSpPr>
          <p:nvPr/>
        </p:nvCxnSpPr>
        <p:spPr>
          <a:xfrm>
            <a:off x="472286" y="2785155"/>
            <a:ext cx="6060488" cy="28541"/>
          </a:xfrm>
          <a:prstGeom prst="line">
            <a:avLst/>
          </a:prstGeom>
          <a:noFill/>
          <a:ln w="19050" cap="flat" cmpd="sng" algn="ctr">
            <a:solidFill>
              <a:srgbClr val="0D0D0D"/>
            </a:solidFill>
            <a:prstDash val="solid"/>
            <a:headEnd type="none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492865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65" y="487"/>
            <a:ext cx="12190271" cy="685702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Block Arc 83"/>
          <p:cNvSpPr/>
          <p:nvPr/>
        </p:nvSpPr>
        <p:spPr bwMode="auto">
          <a:xfrm rot="13500000">
            <a:off x="6313381" y="982040"/>
            <a:ext cx="4739360" cy="4739360"/>
          </a:xfrm>
          <a:prstGeom prst="blockArc">
            <a:avLst>
              <a:gd name="adj1" fmla="val 2062376"/>
              <a:gd name="adj2" fmla="val 2060013"/>
              <a:gd name="adj3" fmla="val 2524"/>
            </a:avLst>
          </a:prstGeom>
          <a:solidFill>
            <a:schemeClr val="bg1"/>
          </a:solidFill>
          <a:ln w="762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64" y="487"/>
            <a:ext cx="4898668" cy="6857027"/>
            <a:chOff x="0" y="0"/>
            <a:chExt cx="4899362" cy="685800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0" y="0"/>
              <a:ext cx="489936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Title 8"/>
            <p:cNvSpPr txBox="1">
              <a:spLocks/>
            </p:cNvSpPr>
            <p:nvPr/>
          </p:nvSpPr>
          <p:spPr>
            <a:xfrm>
              <a:off x="269240" y="2676724"/>
              <a:ext cx="4497648" cy="2225088"/>
            </a:xfrm>
            <a:prstGeom prst="rect">
              <a:avLst/>
            </a:prstGeom>
          </p:spPr>
          <p:txBody>
            <a:bodyPr vert="horz" wrap="square" lIns="146284" tIns="91427" rIns="146284" bIns="91427" rtlCol="0" anchor="t">
              <a:noAutofit/>
            </a:bodyPr>
            <a:lstStyle>
              <a:lvl1pPr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4400" kern="1200" spc="-100" dirty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ＭＳ Ｐゴシック" charset="0"/>
                  <a:cs typeface="Segoe UI" pitchFamily="34" charset="0"/>
                </a:defRPr>
              </a:lvl1pPr>
              <a:lvl2pPr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2pPr>
              <a:lvl3pPr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3pPr>
              <a:lvl4pPr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4pPr>
              <a:lvl5pPr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5pPr>
              <a:lvl6pPr marL="448193"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6pPr>
              <a:lvl7pPr marL="896386"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7pPr>
              <a:lvl8pPr marL="1344579"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8pPr>
              <a:lvl9pPr marL="1792773" algn="l" defTabSz="913505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5294">
                  <a:solidFill>
                    <a:schemeClr val="tx1"/>
                  </a:solidFill>
                  <a:latin typeface="Segoe UI Light" charset="0"/>
                  <a:ea typeface="ＭＳ Ｐゴシック" charset="0"/>
                </a:defRPr>
              </a:lvl9pPr>
            </a:lstStyle>
            <a:p>
              <a:pPr marL="0" marR="0" lvl="0" indent="0" algn="l" defTabSz="91333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ＭＳ Ｐゴシック" charset="0"/>
                  <a:cs typeface="Segoe UI" pitchFamily="34" charset="0"/>
                </a:rPr>
                <a:t>Azure Information</a:t>
              </a:r>
              <a:br>
                <a:rPr kumimoji="0" lang="en-US" sz="44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ＭＳ Ｐゴシック" charset="0"/>
                  <a:cs typeface="Segoe UI" pitchFamily="34" charset="0"/>
                </a:rPr>
              </a:br>
              <a:r>
                <a:rPr kumimoji="0" lang="en-US" sz="44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ＭＳ Ｐゴシック" charset="0"/>
                  <a:cs typeface="Segoe UI" pitchFamily="34" charset="0"/>
                </a:rPr>
                <a:t>Protection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1330" y="2480577"/>
            <a:ext cx="11804106" cy="2029044"/>
            <a:chOff x="180490" y="2480441"/>
            <a:chExt cx="11805781" cy="2029332"/>
          </a:xfrm>
        </p:grpSpPr>
        <p:cxnSp>
          <p:nvCxnSpPr>
            <p:cNvPr id="65" name="Straight Connector 64"/>
            <p:cNvCxnSpPr>
              <a:endCxn id="425" idx="2"/>
            </p:cNvCxnSpPr>
            <p:nvPr/>
          </p:nvCxnSpPr>
          <p:spPr>
            <a:xfrm>
              <a:off x="8395022" y="3503124"/>
              <a:ext cx="3250440" cy="13797"/>
            </a:xfrm>
            <a:prstGeom prst="line">
              <a:avLst/>
            </a:prstGeom>
            <a:ln w="762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8531827" y="2480441"/>
              <a:ext cx="3454444" cy="2025703"/>
              <a:chOff x="3811979" y="2663372"/>
              <a:chExt cx="4545251" cy="2025703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3811979" y="2663372"/>
                <a:ext cx="4545251" cy="0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11979" y="4689075"/>
                <a:ext cx="4545251" cy="0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Connector 77"/>
            <p:cNvCxnSpPr/>
            <p:nvPr/>
          </p:nvCxnSpPr>
          <p:spPr>
            <a:xfrm flipV="1">
              <a:off x="581099" y="3495140"/>
              <a:ext cx="3302286" cy="7982"/>
            </a:xfrm>
            <a:prstGeom prst="line">
              <a:avLst/>
            </a:prstGeom>
            <a:ln w="7620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180490" y="2484069"/>
              <a:ext cx="3615303" cy="2025704"/>
              <a:chOff x="3889919" y="2667000"/>
              <a:chExt cx="4545251" cy="2025704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3889919" y="2667000"/>
                <a:ext cx="4545251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889919" y="4692704"/>
                <a:ext cx="4545251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/>
            <p:cNvCxnSpPr/>
            <p:nvPr/>
          </p:nvCxnSpPr>
          <p:spPr>
            <a:xfrm flipV="1">
              <a:off x="3883385" y="3499733"/>
              <a:ext cx="4511637" cy="30439"/>
            </a:xfrm>
            <a:prstGeom prst="line">
              <a:avLst/>
            </a:prstGeom>
            <a:ln w="762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903633" y="2484069"/>
              <a:ext cx="4545251" cy="2025704"/>
              <a:chOff x="3811979" y="2667000"/>
              <a:chExt cx="4545251" cy="2025704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3811979" y="2667000"/>
                <a:ext cx="4545251" cy="0"/>
              </a:xfrm>
              <a:prstGeom prst="line">
                <a:avLst/>
              </a:prstGeom>
              <a:ln w="762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811979" y="4692704"/>
                <a:ext cx="4545251" cy="0"/>
              </a:xfrm>
              <a:prstGeom prst="line">
                <a:avLst/>
              </a:prstGeom>
              <a:ln w="762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8743849" y="2857098"/>
            <a:ext cx="1314551" cy="1300505"/>
            <a:chOff x="8744224" y="3039948"/>
            <a:chExt cx="1314737" cy="1300690"/>
          </a:xfrm>
        </p:grpSpPr>
        <p:sp>
          <p:nvSpPr>
            <p:cNvPr id="390" name="Oval 389"/>
            <p:cNvSpPr/>
            <p:nvPr/>
          </p:nvSpPr>
          <p:spPr bwMode="auto">
            <a:xfrm flipH="1" flipV="1">
              <a:off x="8744224" y="3039948"/>
              <a:ext cx="1314737" cy="130069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8746284" y="3759640"/>
              <a:ext cx="1151748" cy="277038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DOCUMENT TRACKING</a:t>
              </a:r>
            </a:p>
          </p:txBody>
        </p:sp>
        <p:grpSp>
          <p:nvGrpSpPr>
            <p:cNvPr id="392" name="Group 391"/>
            <p:cNvGrpSpPr/>
            <p:nvPr/>
          </p:nvGrpSpPr>
          <p:grpSpPr>
            <a:xfrm>
              <a:off x="9150814" y="3223405"/>
              <a:ext cx="454978" cy="434243"/>
              <a:chOff x="4881794" y="3230369"/>
              <a:chExt cx="712232" cy="728867"/>
            </a:xfrm>
            <a:solidFill>
              <a:schemeClr val="accent1"/>
            </a:solidFill>
          </p:grpSpPr>
          <p:grpSp>
            <p:nvGrpSpPr>
              <p:cNvPr id="393" name="Group 392"/>
              <p:cNvGrpSpPr/>
              <p:nvPr/>
            </p:nvGrpSpPr>
            <p:grpSpPr>
              <a:xfrm>
                <a:off x="4881794" y="3454304"/>
                <a:ext cx="394992" cy="504932"/>
                <a:chOff x="13131800" y="957263"/>
                <a:chExt cx="4916488" cy="6284912"/>
              </a:xfrm>
              <a:grpFill/>
            </p:grpSpPr>
            <p:sp>
              <p:nvSpPr>
                <p:cNvPr id="400" name="Freeform 32"/>
                <p:cNvSpPr>
                  <a:spLocks noEditPoints="1"/>
                </p:cNvSpPr>
                <p:nvPr/>
              </p:nvSpPr>
              <p:spPr bwMode="auto">
                <a:xfrm>
                  <a:off x="13131800" y="957263"/>
                  <a:ext cx="4916488" cy="6284912"/>
                </a:xfrm>
                <a:custGeom>
                  <a:avLst/>
                  <a:gdLst>
                    <a:gd name="T0" fmla="*/ 980 w 1308"/>
                    <a:gd name="T1" fmla="*/ 12 h 1673"/>
                    <a:gd name="T2" fmla="*/ 102 w 1308"/>
                    <a:gd name="T3" fmla="*/ 0 h 1673"/>
                    <a:gd name="T4" fmla="*/ 55 w 1308"/>
                    <a:gd name="T5" fmla="*/ 16 h 1673"/>
                    <a:gd name="T6" fmla="*/ 26 w 1308"/>
                    <a:gd name="T7" fmla="*/ 41 h 1673"/>
                    <a:gd name="T8" fmla="*/ 9 w 1308"/>
                    <a:gd name="T9" fmla="*/ 73 h 1673"/>
                    <a:gd name="T10" fmla="*/ 0 w 1308"/>
                    <a:gd name="T11" fmla="*/ 1567 h 1673"/>
                    <a:gd name="T12" fmla="*/ 16 w 1308"/>
                    <a:gd name="T13" fmla="*/ 1614 h 1673"/>
                    <a:gd name="T14" fmla="*/ 41 w 1308"/>
                    <a:gd name="T15" fmla="*/ 1643 h 1673"/>
                    <a:gd name="T16" fmla="*/ 73 w 1308"/>
                    <a:gd name="T17" fmla="*/ 1660 h 1673"/>
                    <a:gd name="T18" fmla="*/ 1197 w 1308"/>
                    <a:gd name="T19" fmla="*/ 1673 h 1673"/>
                    <a:gd name="T20" fmla="*/ 1237 w 1308"/>
                    <a:gd name="T21" fmla="*/ 1664 h 1673"/>
                    <a:gd name="T22" fmla="*/ 1269 w 1308"/>
                    <a:gd name="T23" fmla="*/ 1645 h 1673"/>
                    <a:gd name="T24" fmla="*/ 1293 w 1308"/>
                    <a:gd name="T25" fmla="*/ 1613 h 1673"/>
                    <a:gd name="T26" fmla="*/ 1308 w 1308"/>
                    <a:gd name="T27" fmla="*/ 1560 h 1673"/>
                    <a:gd name="T28" fmla="*/ 1294 w 1308"/>
                    <a:gd name="T29" fmla="*/ 308 h 1673"/>
                    <a:gd name="T30" fmla="*/ 1217 w 1308"/>
                    <a:gd name="T31" fmla="*/ 1549 h 1673"/>
                    <a:gd name="T32" fmla="*/ 1193 w 1308"/>
                    <a:gd name="T33" fmla="*/ 1577 h 1673"/>
                    <a:gd name="T34" fmla="*/ 1174 w 1308"/>
                    <a:gd name="T35" fmla="*/ 1593 h 1673"/>
                    <a:gd name="T36" fmla="*/ 389 w 1308"/>
                    <a:gd name="T37" fmla="*/ 1587 h 1673"/>
                    <a:gd name="T38" fmla="*/ 381 w 1308"/>
                    <a:gd name="T39" fmla="*/ 1588 h 1673"/>
                    <a:gd name="T40" fmla="*/ 111 w 1308"/>
                    <a:gd name="T41" fmla="*/ 1577 h 1673"/>
                    <a:gd name="T42" fmla="*/ 95 w 1308"/>
                    <a:gd name="T43" fmla="*/ 1560 h 1673"/>
                    <a:gd name="T44" fmla="*/ 88 w 1308"/>
                    <a:gd name="T45" fmla="*/ 1520 h 1673"/>
                    <a:gd name="T46" fmla="*/ 92 w 1308"/>
                    <a:gd name="T47" fmla="*/ 111 h 1673"/>
                    <a:gd name="T48" fmla="*/ 110 w 1308"/>
                    <a:gd name="T49" fmla="*/ 95 h 1673"/>
                    <a:gd name="T50" fmla="*/ 134 w 1308"/>
                    <a:gd name="T51" fmla="*/ 88 h 1673"/>
                    <a:gd name="T52" fmla="*/ 926 w 1308"/>
                    <a:gd name="T53" fmla="*/ 132 h 1673"/>
                    <a:gd name="T54" fmla="*/ 927 w 1308"/>
                    <a:gd name="T55" fmla="*/ 282 h 1673"/>
                    <a:gd name="T56" fmla="*/ 940 w 1308"/>
                    <a:gd name="T57" fmla="*/ 328 h 1673"/>
                    <a:gd name="T58" fmla="*/ 964 w 1308"/>
                    <a:gd name="T59" fmla="*/ 359 h 1673"/>
                    <a:gd name="T60" fmla="*/ 1001 w 1308"/>
                    <a:gd name="T61" fmla="*/ 376 h 1673"/>
                    <a:gd name="T62" fmla="*/ 1224 w 1308"/>
                    <a:gd name="T63" fmla="*/ 421 h 1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08" h="1673">
                      <a:moveTo>
                        <a:pt x="1294" y="308"/>
                      </a:moveTo>
                      <a:cubicBezTo>
                        <a:pt x="980" y="12"/>
                        <a:pt x="980" y="12"/>
                        <a:pt x="980" y="12"/>
                      </a:cubicBezTo>
                      <a:cubicBezTo>
                        <a:pt x="971" y="4"/>
                        <a:pt x="960" y="0"/>
                        <a:pt x="949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4" y="10"/>
                        <a:pt x="59" y="13"/>
                        <a:pt x="55" y="16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3" y="31"/>
                        <a:pt x="29" y="36"/>
                        <a:pt x="26" y="41"/>
                      </a:cubicBezTo>
                      <a:cubicBezTo>
                        <a:pt x="14" y="60"/>
                        <a:pt x="14" y="60"/>
                        <a:pt x="14" y="60"/>
                      </a:cubicBezTo>
                      <a:cubicBezTo>
                        <a:pt x="12" y="64"/>
                        <a:pt x="10" y="68"/>
                        <a:pt x="9" y="73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567"/>
                        <a:pt x="0" y="1567"/>
                        <a:pt x="0" y="1567"/>
                      </a:cubicBezTo>
                      <a:cubicBezTo>
                        <a:pt x="9" y="1600"/>
                        <a:pt x="9" y="1600"/>
                        <a:pt x="9" y="1600"/>
                      </a:cubicBezTo>
                      <a:cubicBezTo>
                        <a:pt x="10" y="1605"/>
                        <a:pt x="13" y="1610"/>
                        <a:pt x="16" y="1614"/>
                      </a:cubicBezTo>
                      <a:cubicBezTo>
                        <a:pt x="28" y="1631"/>
                        <a:pt x="28" y="1631"/>
                        <a:pt x="28" y="1631"/>
                      </a:cubicBezTo>
                      <a:cubicBezTo>
                        <a:pt x="31" y="1636"/>
                        <a:pt x="36" y="1640"/>
                        <a:pt x="41" y="1643"/>
                      </a:cubicBezTo>
                      <a:cubicBezTo>
                        <a:pt x="60" y="1655"/>
                        <a:pt x="60" y="1655"/>
                        <a:pt x="60" y="1655"/>
                      </a:cubicBezTo>
                      <a:cubicBezTo>
                        <a:pt x="64" y="1657"/>
                        <a:pt x="68" y="1659"/>
                        <a:pt x="73" y="1660"/>
                      </a:cubicBezTo>
                      <a:cubicBezTo>
                        <a:pt x="110" y="1669"/>
                        <a:pt x="110" y="1669"/>
                        <a:pt x="110" y="1669"/>
                      </a:cubicBezTo>
                      <a:cubicBezTo>
                        <a:pt x="1197" y="1673"/>
                        <a:pt x="1197" y="1673"/>
                        <a:pt x="1197" y="1673"/>
                      </a:cubicBezTo>
                      <a:cubicBezTo>
                        <a:pt x="1201" y="1673"/>
                        <a:pt x="1205" y="1672"/>
                        <a:pt x="1209" y="1671"/>
                      </a:cubicBezTo>
                      <a:cubicBezTo>
                        <a:pt x="1237" y="1664"/>
                        <a:pt x="1237" y="1664"/>
                        <a:pt x="1237" y="1664"/>
                      </a:cubicBezTo>
                      <a:cubicBezTo>
                        <a:pt x="1242" y="1662"/>
                        <a:pt x="1246" y="1660"/>
                        <a:pt x="1250" y="1658"/>
                      </a:cubicBezTo>
                      <a:cubicBezTo>
                        <a:pt x="1269" y="1645"/>
                        <a:pt x="1269" y="1645"/>
                        <a:pt x="1269" y="1645"/>
                      </a:cubicBezTo>
                      <a:cubicBezTo>
                        <a:pt x="1274" y="1642"/>
                        <a:pt x="1279" y="1637"/>
                        <a:pt x="1282" y="1631"/>
                      </a:cubicBezTo>
                      <a:cubicBezTo>
                        <a:pt x="1293" y="1613"/>
                        <a:pt x="1293" y="1613"/>
                        <a:pt x="1293" y="1613"/>
                      </a:cubicBezTo>
                      <a:cubicBezTo>
                        <a:pt x="1296" y="1609"/>
                        <a:pt x="1298" y="1604"/>
                        <a:pt x="1299" y="1599"/>
                      </a:cubicBezTo>
                      <a:cubicBezTo>
                        <a:pt x="1308" y="1560"/>
                        <a:pt x="1308" y="1560"/>
                        <a:pt x="1308" y="1560"/>
                      </a:cubicBezTo>
                      <a:cubicBezTo>
                        <a:pt x="1308" y="340"/>
                        <a:pt x="1308" y="340"/>
                        <a:pt x="1308" y="340"/>
                      </a:cubicBezTo>
                      <a:cubicBezTo>
                        <a:pt x="1308" y="328"/>
                        <a:pt x="1302" y="317"/>
                        <a:pt x="1294" y="308"/>
                      </a:cubicBezTo>
                      <a:close/>
                      <a:moveTo>
                        <a:pt x="1224" y="1525"/>
                      </a:moveTo>
                      <a:cubicBezTo>
                        <a:pt x="1224" y="1534"/>
                        <a:pt x="1221" y="1542"/>
                        <a:pt x="1217" y="1549"/>
                      </a:cubicBezTo>
                      <a:cubicBezTo>
                        <a:pt x="1209" y="1561"/>
                        <a:pt x="1209" y="1561"/>
                        <a:pt x="1209" y="1561"/>
                      </a:cubicBezTo>
                      <a:cubicBezTo>
                        <a:pt x="1205" y="1568"/>
                        <a:pt x="1200" y="1573"/>
                        <a:pt x="1193" y="1577"/>
                      </a:cubicBezTo>
                      <a:cubicBezTo>
                        <a:pt x="1186" y="1580"/>
                        <a:pt x="1179" y="1582"/>
                        <a:pt x="1172" y="1582"/>
                      </a:cubicBezTo>
                      <a:cubicBezTo>
                        <a:pt x="1174" y="1593"/>
                        <a:pt x="1174" y="1593"/>
                        <a:pt x="1174" y="1593"/>
                      </a:cubicBezTo>
                      <a:cubicBezTo>
                        <a:pt x="1162" y="1587"/>
                        <a:pt x="1162" y="1587"/>
                        <a:pt x="1162" y="1587"/>
                      </a:cubicBezTo>
                      <a:cubicBezTo>
                        <a:pt x="389" y="1587"/>
                        <a:pt x="389" y="1587"/>
                        <a:pt x="389" y="1587"/>
                      </a:cubicBezTo>
                      <a:cubicBezTo>
                        <a:pt x="386" y="1587"/>
                        <a:pt x="384" y="1587"/>
                        <a:pt x="381" y="1588"/>
                      </a:cubicBezTo>
                      <a:cubicBezTo>
                        <a:pt x="381" y="1588"/>
                        <a:pt x="381" y="1588"/>
                        <a:pt x="381" y="1588"/>
                      </a:cubicBezTo>
                      <a:cubicBezTo>
                        <a:pt x="140" y="1588"/>
                        <a:pt x="140" y="1588"/>
                        <a:pt x="140" y="1588"/>
                      </a:cubicBezTo>
                      <a:cubicBezTo>
                        <a:pt x="129" y="1588"/>
                        <a:pt x="119" y="1584"/>
                        <a:pt x="111" y="1577"/>
                      </a:cubicBezTo>
                      <a:cubicBezTo>
                        <a:pt x="106" y="1573"/>
                        <a:pt x="106" y="1573"/>
                        <a:pt x="106" y="1573"/>
                      </a:cubicBezTo>
                      <a:cubicBezTo>
                        <a:pt x="101" y="1569"/>
                        <a:pt x="98" y="1565"/>
                        <a:pt x="95" y="1560"/>
                      </a:cubicBezTo>
                      <a:cubicBezTo>
                        <a:pt x="93" y="1557"/>
                        <a:pt x="93" y="1557"/>
                        <a:pt x="93" y="1557"/>
                      </a:cubicBezTo>
                      <a:cubicBezTo>
                        <a:pt x="90" y="1550"/>
                        <a:pt x="88" y="1527"/>
                        <a:pt x="88" y="1520"/>
                      </a:cubicBezTo>
                      <a:cubicBezTo>
                        <a:pt x="82" y="139"/>
                        <a:pt x="82" y="139"/>
                        <a:pt x="82" y="139"/>
                      </a:cubicBezTo>
                      <a:cubicBezTo>
                        <a:pt x="82" y="129"/>
                        <a:pt x="85" y="119"/>
                        <a:pt x="92" y="111"/>
                      </a:cubicBezTo>
                      <a:cubicBezTo>
                        <a:pt x="96" y="106"/>
                        <a:pt x="96" y="106"/>
                        <a:pt x="96" y="106"/>
                      </a:cubicBezTo>
                      <a:cubicBezTo>
                        <a:pt x="100" y="101"/>
                        <a:pt x="105" y="97"/>
                        <a:pt x="110" y="95"/>
                      </a:cubicBezTo>
                      <a:cubicBezTo>
                        <a:pt x="112" y="93"/>
                        <a:pt x="112" y="93"/>
                        <a:pt x="112" y="93"/>
                      </a:cubicBezTo>
                      <a:cubicBezTo>
                        <a:pt x="119" y="90"/>
                        <a:pt x="126" y="88"/>
                        <a:pt x="134" y="88"/>
                      </a:cubicBezTo>
                      <a:cubicBezTo>
                        <a:pt x="882" y="88"/>
                        <a:pt x="882" y="88"/>
                        <a:pt x="882" y="88"/>
                      </a:cubicBezTo>
                      <a:cubicBezTo>
                        <a:pt x="906" y="88"/>
                        <a:pt x="926" y="108"/>
                        <a:pt x="926" y="132"/>
                      </a:cubicBezTo>
                      <a:cubicBezTo>
                        <a:pt x="926" y="272"/>
                        <a:pt x="926" y="272"/>
                        <a:pt x="926" y="272"/>
                      </a:cubicBezTo>
                      <a:cubicBezTo>
                        <a:pt x="926" y="276"/>
                        <a:pt x="926" y="279"/>
                        <a:pt x="927" y="282"/>
                      </a:cubicBezTo>
                      <a:cubicBezTo>
                        <a:pt x="935" y="314"/>
                        <a:pt x="935" y="314"/>
                        <a:pt x="935" y="314"/>
                      </a:cubicBezTo>
                      <a:cubicBezTo>
                        <a:pt x="936" y="319"/>
                        <a:pt x="937" y="323"/>
                        <a:pt x="940" y="328"/>
                      </a:cubicBezTo>
                      <a:cubicBezTo>
                        <a:pt x="952" y="347"/>
                        <a:pt x="952" y="347"/>
                        <a:pt x="952" y="347"/>
                      </a:cubicBezTo>
                      <a:cubicBezTo>
                        <a:pt x="955" y="352"/>
                        <a:pt x="959" y="356"/>
                        <a:pt x="964" y="359"/>
                      </a:cubicBezTo>
                      <a:cubicBezTo>
                        <a:pt x="975" y="368"/>
                        <a:pt x="975" y="368"/>
                        <a:pt x="975" y="368"/>
                      </a:cubicBezTo>
                      <a:cubicBezTo>
                        <a:pt x="983" y="373"/>
                        <a:pt x="992" y="376"/>
                        <a:pt x="1001" y="376"/>
                      </a:cubicBezTo>
                      <a:cubicBezTo>
                        <a:pt x="1179" y="376"/>
                        <a:pt x="1179" y="376"/>
                        <a:pt x="1179" y="376"/>
                      </a:cubicBezTo>
                      <a:cubicBezTo>
                        <a:pt x="1204" y="376"/>
                        <a:pt x="1224" y="396"/>
                        <a:pt x="1224" y="421"/>
                      </a:cubicBezTo>
                      <a:lnTo>
                        <a:pt x="1224" y="1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33"/>
                <p:cNvSpPr>
                  <a:spLocks noChangeArrowheads="1"/>
                </p:cNvSpPr>
                <p:nvPr/>
              </p:nvSpPr>
              <p:spPr bwMode="auto">
                <a:xfrm>
                  <a:off x="13925548" y="3071821"/>
                  <a:ext cx="3267068" cy="6016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34"/>
                <p:cNvSpPr>
                  <a:spLocks noChangeArrowheads="1"/>
                </p:cNvSpPr>
                <p:nvPr/>
              </p:nvSpPr>
              <p:spPr bwMode="auto">
                <a:xfrm>
                  <a:off x="13925550" y="5581650"/>
                  <a:ext cx="3267075" cy="6048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5564" y="4327517"/>
                  <a:ext cx="3267068" cy="6000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5397632" y="3230369"/>
                <a:ext cx="196394" cy="251057"/>
                <a:chOff x="13131800" y="957263"/>
                <a:chExt cx="4916488" cy="6284912"/>
              </a:xfrm>
              <a:grpFill/>
            </p:grpSpPr>
            <p:sp>
              <p:nvSpPr>
                <p:cNvPr id="396" name="Freeform 32"/>
                <p:cNvSpPr>
                  <a:spLocks noEditPoints="1"/>
                </p:cNvSpPr>
                <p:nvPr/>
              </p:nvSpPr>
              <p:spPr bwMode="auto">
                <a:xfrm>
                  <a:off x="13131800" y="957263"/>
                  <a:ext cx="4916488" cy="6284912"/>
                </a:xfrm>
                <a:custGeom>
                  <a:avLst/>
                  <a:gdLst>
                    <a:gd name="T0" fmla="*/ 980 w 1308"/>
                    <a:gd name="T1" fmla="*/ 12 h 1673"/>
                    <a:gd name="T2" fmla="*/ 102 w 1308"/>
                    <a:gd name="T3" fmla="*/ 0 h 1673"/>
                    <a:gd name="T4" fmla="*/ 55 w 1308"/>
                    <a:gd name="T5" fmla="*/ 16 h 1673"/>
                    <a:gd name="T6" fmla="*/ 26 w 1308"/>
                    <a:gd name="T7" fmla="*/ 41 h 1673"/>
                    <a:gd name="T8" fmla="*/ 9 w 1308"/>
                    <a:gd name="T9" fmla="*/ 73 h 1673"/>
                    <a:gd name="T10" fmla="*/ 0 w 1308"/>
                    <a:gd name="T11" fmla="*/ 1567 h 1673"/>
                    <a:gd name="T12" fmla="*/ 16 w 1308"/>
                    <a:gd name="T13" fmla="*/ 1614 h 1673"/>
                    <a:gd name="T14" fmla="*/ 41 w 1308"/>
                    <a:gd name="T15" fmla="*/ 1643 h 1673"/>
                    <a:gd name="T16" fmla="*/ 73 w 1308"/>
                    <a:gd name="T17" fmla="*/ 1660 h 1673"/>
                    <a:gd name="T18" fmla="*/ 1197 w 1308"/>
                    <a:gd name="T19" fmla="*/ 1673 h 1673"/>
                    <a:gd name="T20" fmla="*/ 1237 w 1308"/>
                    <a:gd name="T21" fmla="*/ 1664 h 1673"/>
                    <a:gd name="T22" fmla="*/ 1269 w 1308"/>
                    <a:gd name="T23" fmla="*/ 1645 h 1673"/>
                    <a:gd name="T24" fmla="*/ 1293 w 1308"/>
                    <a:gd name="T25" fmla="*/ 1613 h 1673"/>
                    <a:gd name="T26" fmla="*/ 1308 w 1308"/>
                    <a:gd name="T27" fmla="*/ 1560 h 1673"/>
                    <a:gd name="T28" fmla="*/ 1294 w 1308"/>
                    <a:gd name="T29" fmla="*/ 308 h 1673"/>
                    <a:gd name="T30" fmla="*/ 1217 w 1308"/>
                    <a:gd name="T31" fmla="*/ 1549 h 1673"/>
                    <a:gd name="T32" fmla="*/ 1193 w 1308"/>
                    <a:gd name="T33" fmla="*/ 1577 h 1673"/>
                    <a:gd name="T34" fmla="*/ 1174 w 1308"/>
                    <a:gd name="T35" fmla="*/ 1593 h 1673"/>
                    <a:gd name="T36" fmla="*/ 389 w 1308"/>
                    <a:gd name="T37" fmla="*/ 1587 h 1673"/>
                    <a:gd name="T38" fmla="*/ 381 w 1308"/>
                    <a:gd name="T39" fmla="*/ 1588 h 1673"/>
                    <a:gd name="T40" fmla="*/ 111 w 1308"/>
                    <a:gd name="T41" fmla="*/ 1577 h 1673"/>
                    <a:gd name="T42" fmla="*/ 95 w 1308"/>
                    <a:gd name="T43" fmla="*/ 1560 h 1673"/>
                    <a:gd name="T44" fmla="*/ 88 w 1308"/>
                    <a:gd name="T45" fmla="*/ 1520 h 1673"/>
                    <a:gd name="T46" fmla="*/ 92 w 1308"/>
                    <a:gd name="T47" fmla="*/ 111 h 1673"/>
                    <a:gd name="T48" fmla="*/ 110 w 1308"/>
                    <a:gd name="T49" fmla="*/ 95 h 1673"/>
                    <a:gd name="T50" fmla="*/ 134 w 1308"/>
                    <a:gd name="T51" fmla="*/ 88 h 1673"/>
                    <a:gd name="T52" fmla="*/ 926 w 1308"/>
                    <a:gd name="T53" fmla="*/ 132 h 1673"/>
                    <a:gd name="T54" fmla="*/ 927 w 1308"/>
                    <a:gd name="T55" fmla="*/ 282 h 1673"/>
                    <a:gd name="T56" fmla="*/ 940 w 1308"/>
                    <a:gd name="T57" fmla="*/ 328 h 1673"/>
                    <a:gd name="T58" fmla="*/ 964 w 1308"/>
                    <a:gd name="T59" fmla="*/ 359 h 1673"/>
                    <a:gd name="T60" fmla="*/ 1001 w 1308"/>
                    <a:gd name="T61" fmla="*/ 376 h 1673"/>
                    <a:gd name="T62" fmla="*/ 1224 w 1308"/>
                    <a:gd name="T63" fmla="*/ 421 h 1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08" h="1673">
                      <a:moveTo>
                        <a:pt x="1294" y="308"/>
                      </a:moveTo>
                      <a:cubicBezTo>
                        <a:pt x="980" y="12"/>
                        <a:pt x="980" y="12"/>
                        <a:pt x="980" y="12"/>
                      </a:cubicBezTo>
                      <a:cubicBezTo>
                        <a:pt x="971" y="4"/>
                        <a:pt x="960" y="0"/>
                        <a:pt x="949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4" y="10"/>
                        <a:pt x="59" y="13"/>
                        <a:pt x="55" y="16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3" y="31"/>
                        <a:pt x="29" y="36"/>
                        <a:pt x="26" y="41"/>
                      </a:cubicBezTo>
                      <a:cubicBezTo>
                        <a:pt x="14" y="60"/>
                        <a:pt x="14" y="60"/>
                        <a:pt x="14" y="60"/>
                      </a:cubicBezTo>
                      <a:cubicBezTo>
                        <a:pt x="12" y="64"/>
                        <a:pt x="10" y="68"/>
                        <a:pt x="9" y="73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567"/>
                        <a:pt x="0" y="1567"/>
                        <a:pt x="0" y="1567"/>
                      </a:cubicBezTo>
                      <a:cubicBezTo>
                        <a:pt x="9" y="1600"/>
                        <a:pt x="9" y="1600"/>
                        <a:pt x="9" y="1600"/>
                      </a:cubicBezTo>
                      <a:cubicBezTo>
                        <a:pt x="10" y="1605"/>
                        <a:pt x="13" y="1610"/>
                        <a:pt x="16" y="1614"/>
                      </a:cubicBezTo>
                      <a:cubicBezTo>
                        <a:pt x="28" y="1631"/>
                        <a:pt x="28" y="1631"/>
                        <a:pt x="28" y="1631"/>
                      </a:cubicBezTo>
                      <a:cubicBezTo>
                        <a:pt x="31" y="1636"/>
                        <a:pt x="36" y="1640"/>
                        <a:pt x="41" y="1643"/>
                      </a:cubicBezTo>
                      <a:cubicBezTo>
                        <a:pt x="60" y="1655"/>
                        <a:pt x="60" y="1655"/>
                        <a:pt x="60" y="1655"/>
                      </a:cubicBezTo>
                      <a:cubicBezTo>
                        <a:pt x="64" y="1657"/>
                        <a:pt x="68" y="1659"/>
                        <a:pt x="73" y="1660"/>
                      </a:cubicBezTo>
                      <a:cubicBezTo>
                        <a:pt x="110" y="1669"/>
                        <a:pt x="110" y="1669"/>
                        <a:pt x="110" y="1669"/>
                      </a:cubicBezTo>
                      <a:cubicBezTo>
                        <a:pt x="1197" y="1673"/>
                        <a:pt x="1197" y="1673"/>
                        <a:pt x="1197" y="1673"/>
                      </a:cubicBezTo>
                      <a:cubicBezTo>
                        <a:pt x="1201" y="1673"/>
                        <a:pt x="1205" y="1672"/>
                        <a:pt x="1209" y="1671"/>
                      </a:cubicBezTo>
                      <a:cubicBezTo>
                        <a:pt x="1237" y="1664"/>
                        <a:pt x="1237" y="1664"/>
                        <a:pt x="1237" y="1664"/>
                      </a:cubicBezTo>
                      <a:cubicBezTo>
                        <a:pt x="1242" y="1662"/>
                        <a:pt x="1246" y="1660"/>
                        <a:pt x="1250" y="1658"/>
                      </a:cubicBezTo>
                      <a:cubicBezTo>
                        <a:pt x="1269" y="1645"/>
                        <a:pt x="1269" y="1645"/>
                        <a:pt x="1269" y="1645"/>
                      </a:cubicBezTo>
                      <a:cubicBezTo>
                        <a:pt x="1274" y="1642"/>
                        <a:pt x="1279" y="1637"/>
                        <a:pt x="1282" y="1631"/>
                      </a:cubicBezTo>
                      <a:cubicBezTo>
                        <a:pt x="1293" y="1613"/>
                        <a:pt x="1293" y="1613"/>
                        <a:pt x="1293" y="1613"/>
                      </a:cubicBezTo>
                      <a:cubicBezTo>
                        <a:pt x="1296" y="1609"/>
                        <a:pt x="1298" y="1604"/>
                        <a:pt x="1299" y="1599"/>
                      </a:cubicBezTo>
                      <a:cubicBezTo>
                        <a:pt x="1308" y="1560"/>
                        <a:pt x="1308" y="1560"/>
                        <a:pt x="1308" y="1560"/>
                      </a:cubicBezTo>
                      <a:cubicBezTo>
                        <a:pt x="1308" y="340"/>
                        <a:pt x="1308" y="340"/>
                        <a:pt x="1308" y="340"/>
                      </a:cubicBezTo>
                      <a:cubicBezTo>
                        <a:pt x="1308" y="328"/>
                        <a:pt x="1302" y="317"/>
                        <a:pt x="1294" y="308"/>
                      </a:cubicBezTo>
                      <a:close/>
                      <a:moveTo>
                        <a:pt x="1224" y="1525"/>
                      </a:moveTo>
                      <a:cubicBezTo>
                        <a:pt x="1224" y="1534"/>
                        <a:pt x="1221" y="1542"/>
                        <a:pt x="1217" y="1549"/>
                      </a:cubicBezTo>
                      <a:cubicBezTo>
                        <a:pt x="1209" y="1561"/>
                        <a:pt x="1209" y="1561"/>
                        <a:pt x="1209" y="1561"/>
                      </a:cubicBezTo>
                      <a:cubicBezTo>
                        <a:pt x="1205" y="1568"/>
                        <a:pt x="1200" y="1573"/>
                        <a:pt x="1193" y="1577"/>
                      </a:cubicBezTo>
                      <a:cubicBezTo>
                        <a:pt x="1186" y="1580"/>
                        <a:pt x="1179" y="1582"/>
                        <a:pt x="1172" y="1582"/>
                      </a:cubicBezTo>
                      <a:cubicBezTo>
                        <a:pt x="1174" y="1593"/>
                        <a:pt x="1174" y="1593"/>
                        <a:pt x="1174" y="1593"/>
                      </a:cubicBezTo>
                      <a:cubicBezTo>
                        <a:pt x="1162" y="1587"/>
                        <a:pt x="1162" y="1587"/>
                        <a:pt x="1162" y="1587"/>
                      </a:cubicBezTo>
                      <a:cubicBezTo>
                        <a:pt x="389" y="1587"/>
                        <a:pt x="389" y="1587"/>
                        <a:pt x="389" y="1587"/>
                      </a:cubicBezTo>
                      <a:cubicBezTo>
                        <a:pt x="386" y="1587"/>
                        <a:pt x="384" y="1587"/>
                        <a:pt x="381" y="1588"/>
                      </a:cubicBezTo>
                      <a:cubicBezTo>
                        <a:pt x="381" y="1588"/>
                        <a:pt x="381" y="1588"/>
                        <a:pt x="381" y="1588"/>
                      </a:cubicBezTo>
                      <a:cubicBezTo>
                        <a:pt x="140" y="1588"/>
                        <a:pt x="140" y="1588"/>
                        <a:pt x="140" y="1588"/>
                      </a:cubicBezTo>
                      <a:cubicBezTo>
                        <a:pt x="129" y="1588"/>
                        <a:pt x="119" y="1584"/>
                        <a:pt x="111" y="1577"/>
                      </a:cubicBezTo>
                      <a:cubicBezTo>
                        <a:pt x="106" y="1573"/>
                        <a:pt x="106" y="1573"/>
                        <a:pt x="106" y="1573"/>
                      </a:cubicBezTo>
                      <a:cubicBezTo>
                        <a:pt x="101" y="1569"/>
                        <a:pt x="98" y="1565"/>
                        <a:pt x="95" y="1560"/>
                      </a:cubicBezTo>
                      <a:cubicBezTo>
                        <a:pt x="93" y="1557"/>
                        <a:pt x="93" y="1557"/>
                        <a:pt x="93" y="1557"/>
                      </a:cubicBezTo>
                      <a:cubicBezTo>
                        <a:pt x="90" y="1550"/>
                        <a:pt x="88" y="1527"/>
                        <a:pt x="88" y="1520"/>
                      </a:cubicBezTo>
                      <a:cubicBezTo>
                        <a:pt x="82" y="139"/>
                        <a:pt x="82" y="139"/>
                        <a:pt x="82" y="139"/>
                      </a:cubicBezTo>
                      <a:cubicBezTo>
                        <a:pt x="82" y="129"/>
                        <a:pt x="85" y="119"/>
                        <a:pt x="92" y="111"/>
                      </a:cubicBezTo>
                      <a:cubicBezTo>
                        <a:pt x="96" y="106"/>
                        <a:pt x="96" y="106"/>
                        <a:pt x="96" y="106"/>
                      </a:cubicBezTo>
                      <a:cubicBezTo>
                        <a:pt x="100" y="101"/>
                        <a:pt x="105" y="97"/>
                        <a:pt x="110" y="95"/>
                      </a:cubicBezTo>
                      <a:cubicBezTo>
                        <a:pt x="112" y="93"/>
                        <a:pt x="112" y="93"/>
                        <a:pt x="112" y="93"/>
                      </a:cubicBezTo>
                      <a:cubicBezTo>
                        <a:pt x="119" y="90"/>
                        <a:pt x="126" y="88"/>
                        <a:pt x="134" y="88"/>
                      </a:cubicBezTo>
                      <a:cubicBezTo>
                        <a:pt x="882" y="88"/>
                        <a:pt x="882" y="88"/>
                        <a:pt x="882" y="88"/>
                      </a:cubicBezTo>
                      <a:cubicBezTo>
                        <a:pt x="906" y="88"/>
                        <a:pt x="926" y="108"/>
                        <a:pt x="926" y="132"/>
                      </a:cubicBezTo>
                      <a:cubicBezTo>
                        <a:pt x="926" y="272"/>
                        <a:pt x="926" y="272"/>
                        <a:pt x="926" y="272"/>
                      </a:cubicBezTo>
                      <a:cubicBezTo>
                        <a:pt x="926" y="276"/>
                        <a:pt x="926" y="279"/>
                        <a:pt x="927" y="282"/>
                      </a:cubicBezTo>
                      <a:cubicBezTo>
                        <a:pt x="935" y="314"/>
                        <a:pt x="935" y="314"/>
                        <a:pt x="935" y="314"/>
                      </a:cubicBezTo>
                      <a:cubicBezTo>
                        <a:pt x="936" y="319"/>
                        <a:pt x="937" y="323"/>
                        <a:pt x="940" y="328"/>
                      </a:cubicBezTo>
                      <a:cubicBezTo>
                        <a:pt x="952" y="347"/>
                        <a:pt x="952" y="347"/>
                        <a:pt x="952" y="347"/>
                      </a:cubicBezTo>
                      <a:cubicBezTo>
                        <a:pt x="955" y="352"/>
                        <a:pt x="959" y="356"/>
                        <a:pt x="964" y="359"/>
                      </a:cubicBezTo>
                      <a:cubicBezTo>
                        <a:pt x="975" y="368"/>
                        <a:pt x="975" y="368"/>
                        <a:pt x="975" y="368"/>
                      </a:cubicBezTo>
                      <a:cubicBezTo>
                        <a:pt x="983" y="373"/>
                        <a:pt x="992" y="376"/>
                        <a:pt x="1001" y="376"/>
                      </a:cubicBezTo>
                      <a:cubicBezTo>
                        <a:pt x="1179" y="376"/>
                        <a:pt x="1179" y="376"/>
                        <a:pt x="1179" y="376"/>
                      </a:cubicBezTo>
                      <a:cubicBezTo>
                        <a:pt x="1204" y="376"/>
                        <a:pt x="1224" y="396"/>
                        <a:pt x="1224" y="421"/>
                      </a:cubicBezTo>
                      <a:lnTo>
                        <a:pt x="1224" y="1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33"/>
                <p:cNvSpPr>
                  <a:spLocks noChangeArrowheads="1"/>
                </p:cNvSpPr>
                <p:nvPr/>
              </p:nvSpPr>
              <p:spPr bwMode="auto">
                <a:xfrm>
                  <a:off x="13925550" y="3071813"/>
                  <a:ext cx="3267075" cy="6016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Rectangle 34"/>
                <p:cNvSpPr>
                  <a:spLocks noChangeArrowheads="1"/>
                </p:cNvSpPr>
                <p:nvPr/>
              </p:nvSpPr>
              <p:spPr bwMode="auto">
                <a:xfrm>
                  <a:off x="13925550" y="5581650"/>
                  <a:ext cx="3267075" cy="6048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5550" y="4327525"/>
                  <a:ext cx="3267075" cy="600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5" name="Straight Connector 394"/>
              <p:cNvCxnSpPr/>
              <p:nvPr/>
            </p:nvCxnSpPr>
            <p:spPr>
              <a:xfrm flipH="1">
                <a:off x="5253135" y="3379746"/>
                <a:ext cx="66722" cy="63250"/>
              </a:xfrm>
              <a:prstGeom prst="line">
                <a:avLst/>
              </a:prstGeom>
              <a:grpFill/>
              <a:ln w="28575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10274129" y="2862246"/>
            <a:ext cx="1370559" cy="1309326"/>
            <a:chOff x="10275146" y="3046872"/>
            <a:chExt cx="1342285" cy="1307734"/>
          </a:xfrm>
        </p:grpSpPr>
        <p:sp>
          <p:nvSpPr>
            <p:cNvPr id="425" name="Oval 424"/>
            <p:cNvSpPr/>
            <p:nvPr/>
          </p:nvSpPr>
          <p:spPr bwMode="auto">
            <a:xfrm flipH="1" flipV="1">
              <a:off x="10361076" y="3046872"/>
              <a:ext cx="1256355" cy="130773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0275146" y="3759640"/>
              <a:ext cx="1260931" cy="276662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DOCUMENT REVOCATION</a:t>
              </a:r>
            </a:p>
          </p:txBody>
        </p:sp>
        <p:grpSp>
          <p:nvGrpSpPr>
            <p:cNvPr id="427" name="Group 426"/>
            <p:cNvGrpSpPr/>
            <p:nvPr/>
          </p:nvGrpSpPr>
          <p:grpSpPr>
            <a:xfrm>
              <a:off x="10788199" y="3169722"/>
              <a:ext cx="428442" cy="508349"/>
              <a:chOff x="8329999" y="3221892"/>
              <a:chExt cx="560746" cy="660022"/>
            </a:xfrm>
            <a:solidFill>
              <a:schemeClr val="accent1"/>
            </a:solidFill>
          </p:grpSpPr>
          <p:sp>
            <p:nvSpPr>
              <p:cNvPr id="428" name="Freeform 15"/>
              <p:cNvSpPr>
                <a:spLocks noEditPoints="1"/>
              </p:cNvSpPr>
              <p:nvPr/>
            </p:nvSpPr>
            <p:spPr bwMode="auto">
              <a:xfrm>
                <a:off x="8575037" y="3221892"/>
                <a:ext cx="315708" cy="315708"/>
              </a:xfrm>
              <a:custGeom>
                <a:avLst/>
                <a:gdLst>
                  <a:gd name="T0" fmla="*/ 948 w 1896"/>
                  <a:gd name="T1" fmla="*/ 0 h 1896"/>
                  <a:gd name="T2" fmla="*/ 0 w 1896"/>
                  <a:gd name="T3" fmla="*/ 948 h 1896"/>
                  <a:gd name="T4" fmla="*/ 948 w 1896"/>
                  <a:gd name="T5" fmla="*/ 1896 h 1896"/>
                  <a:gd name="T6" fmla="*/ 1896 w 1896"/>
                  <a:gd name="T7" fmla="*/ 948 h 1896"/>
                  <a:gd name="T8" fmla="*/ 948 w 1896"/>
                  <a:gd name="T9" fmla="*/ 0 h 1896"/>
                  <a:gd name="T10" fmla="*/ 755 w 1896"/>
                  <a:gd name="T11" fmla="*/ 1371 h 1896"/>
                  <a:gd name="T12" fmla="*/ 533 w 1896"/>
                  <a:gd name="T13" fmla="*/ 1371 h 1896"/>
                  <a:gd name="T14" fmla="*/ 817 w 1896"/>
                  <a:gd name="T15" fmla="*/ 1009 h 1896"/>
                  <a:gd name="T16" fmla="*/ 918 w 1896"/>
                  <a:gd name="T17" fmla="*/ 1147 h 1896"/>
                  <a:gd name="T18" fmla="*/ 755 w 1896"/>
                  <a:gd name="T19" fmla="*/ 1371 h 1896"/>
                  <a:gd name="T20" fmla="*/ 1142 w 1896"/>
                  <a:gd name="T21" fmla="*/ 1371 h 1896"/>
                  <a:gd name="T22" fmla="*/ 948 w 1896"/>
                  <a:gd name="T23" fmla="*/ 1107 h 1896"/>
                  <a:gd name="T24" fmla="*/ 835 w 1896"/>
                  <a:gd name="T25" fmla="*/ 953 h 1896"/>
                  <a:gd name="T26" fmla="*/ 522 w 1896"/>
                  <a:gd name="T27" fmla="*/ 526 h 1896"/>
                  <a:gd name="T28" fmla="*/ 741 w 1896"/>
                  <a:gd name="T29" fmla="*/ 524 h 1896"/>
                  <a:gd name="T30" fmla="*/ 918 w 1896"/>
                  <a:gd name="T31" fmla="*/ 761 h 1896"/>
                  <a:gd name="T32" fmla="*/ 948 w 1896"/>
                  <a:gd name="T33" fmla="*/ 802 h 1896"/>
                  <a:gd name="T34" fmla="*/ 1061 w 1896"/>
                  <a:gd name="T35" fmla="*/ 953 h 1896"/>
                  <a:gd name="T36" fmla="*/ 1065 w 1896"/>
                  <a:gd name="T37" fmla="*/ 958 h 1896"/>
                  <a:gd name="T38" fmla="*/ 1374 w 1896"/>
                  <a:gd name="T39" fmla="*/ 1371 h 1896"/>
                  <a:gd name="T40" fmla="*/ 1142 w 1896"/>
                  <a:gd name="T41" fmla="*/ 1371 h 1896"/>
                  <a:gd name="T42" fmla="*/ 1096 w 1896"/>
                  <a:gd name="T43" fmla="*/ 921 h 1896"/>
                  <a:gd name="T44" fmla="*/ 998 w 1896"/>
                  <a:gd name="T45" fmla="*/ 787 h 1896"/>
                  <a:gd name="T46" fmla="*/ 1197 w 1896"/>
                  <a:gd name="T47" fmla="*/ 523 h 1896"/>
                  <a:gd name="T48" fmla="*/ 1415 w 1896"/>
                  <a:gd name="T49" fmla="*/ 525 h 1896"/>
                  <a:gd name="T50" fmla="*/ 1096 w 1896"/>
                  <a:gd name="T51" fmla="*/ 921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96" h="1896">
                    <a:moveTo>
                      <a:pt x="948" y="0"/>
                    </a:moveTo>
                    <a:cubicBezTo>
                      <a:pt x="424" y="0"/>
                      <a:pt x="0" y="424"/>
                      <a:pt x="0" y="948"/>
                    </a:cubicBezTo>
                    <a:cubicBezTo>
                      <a:pt x="0" y="1471"/>
                      <a:pt x="424" y="1896"/>
                      <a:pt x="948" y="1896"/>
                    </a:cubicBezTo>
                    <a:cubicBezTo>
                      <a:pt x="1471" y="1896"/>
                      <a:pt x="1896" y="1471"/>
                      <a:pt x="1896" y="948"/>
                    </a:cubicBezTo>
                    <a:cubicBezTo>
                      <a:pt x="1896" y="424"/>
                      <a:pt x="1471" y="0"/>
                      <a:pt x="948" y="0"/>
                    </a:cubicBezTo>
                    <a:close/>
                    <a:moveTo>
                      <a:pt x="755" y="1371"/>
                    </a:moveTo>
                    <a:cubicBezTo>
                      <a:pt x="533" y="1371"/>
                      <a:pt x="533" y="1371"/>
                      <a:pt x="533" y="1371"/>
                    </a:cubicBezTo>
                    <a:cubicBezTo>
                      <a:pt x="817" y="1009"/>
                      <a:pt x="817" y="1009"/>
                      <a:pt x="817" y="1009"/>
                    </a:cubicBezTo>
                    <a:cubicBezTo>
                      <a:pt x="918" y="1147"/>
                      <a:pt x="918" y="1147"/>
                      <a:pt x="918" y="1147"/>
                    </a:cubicBezTo>
                    <a:lnTo>
                      <a:pt x="755" y="1371"/>
                    </a:lnTo>
                    <a:close/>
                    <a:moveTo>
                      <a:pt x="1142" y="1371"/>
                    </a:moveTo>
                    <a:cubicBezTo>
                      <a:pt x="948" y="1107"/>
                      <a:pt x="948" y="1107"/>
                      <a:pt x="948" y="1107"/>
                    </a:cubicBezTo>
                    <a:cubicBezTo>
                      <a:pt x="835" y="953"/>
                      <a:pt x="835" y="953"/>
                      <a:pt x="835" y="953"/>
                    </a:cubicBezTo>
                    <a:cubicBezTo>
                      <a:pt x="522" y="526"/>
                      <a:pt x="522" y="526"/>
                      <a:pt x="522" y="526"/>
                    </a:cubicBezTo>
                    <a:cubicBezTo>
                      <a:pt x="741" y="524"/>
                      <a:pt x="741" y="524"/>
                      <a:pt x="741" y="524"/>
                    </a:cubicBezTo>
                    <a:cubicBezTo>
                      <a:pt x="918" y="761"/>
                      <a:pt x="918" y="761"/>
                      <a:pt x="918" y="761"/>
                    </a:cubicBezTo>
                    <a:cubicBezTo>
                      <a:pt x="948" y="802"/>
                      <a:pt x="948" y="802"/>
                      <a:pt x="948" y="802"/>
                    </a:cubicBezTo>
                    <a:cubicBezTo>
                      <a:pt x="1061" y="953"/>
                      <a:pt x="1061" y="953"/>
                      <a:pt x="1061" y="953"/>
                    </a:cubicBezTo>
                    <a:cubicBezTo>
                      <a:pt x="1065" y="958"/>
                      <a:pt x="1065" y="958"/>
                      <a:pt x="1065" y="958"/>
                    </a:cubicBezTo>
                    <a:cubicBezTo>
                      <a:pt x="1374" y="1371"/>
                      <a:pt x="1374" y="1371"/>
                      <a:pt x="1374" y="1371"/>
                    </a:cubicBezTo>
                    <a:lnTo>
                      <a:pt x="1142" y="1371"/>
                    </a:lnTo>
                    <a:close/>
                    <a:moveTo>
                      <a:pt x="1096" y="921"/>
                    </a:moveTo>
                    <a:cubicBezTo>
                      <a:pt x="998" y="787"/>
                      <a:pt x="998" y="787"/>
                      <a:pt x="998" y="787"/>
                    </a:cubicBezTo>
                    <a:cubicBezTo>
                      <a:pt x="1197" y="523"/>
                      <a:pt x="1197" y="523"/>
                      <a:pt x="1197" y="523"/>
                    </a:cubicBezTo>
                    <a:cubicBezTo>
                      <a:pt x="1415" y="525"/>
                      <a:pt x="1415" y="525"/>
                      <a:pt x="1415" y="525"/>
                    </a:cubicBezTo>
                    <a:lnTo>
                      <a:pt x="1096" y="9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429" name="Group 428"/>
              <p:cNvGrpSpPr/>
              <p:nvPr/>
            </p:nvGrpSpPr>
            <p:grpSpPr>
              <a:xfrm>
                <a:off x="8329999" y="3376982"/>
                <a:ext cx="394992" cy="504932"/>
                <a:chOff x="13131800" y="957263"/>
                <a:chExt cx="4916488" cy="6284912"/>
              </a:xfrm>
              <a:grpFill/>
            </p:grpSpPr>
            <p:sp>
              <p:nvSpPr>
                <p:cNvPr id="430" name="Freeform 32"/>
                <p:cNvSpPr>
                  <a:spLocks noEditPoints="1"/>
                </p:cNvSpPr>
                <p:nvPr/>
              </p:nvSpPr>
              <p:spPr bwMode="auto">
                <a:xfrm>
                  <a:off x="13131800" y="957263"/>
                  <a:ext cx="4916488" cy="6284912"/>
                </a:xfrm>
                <a:custGeom>
                  <a:avLst/>
                  <a:gdLst>
                    <a:gd name="T0" fmla="*/ 980 w 1308"/>
                    <a:gd name="T1" fmla="*/ 12 h 1673"/>
                    <a:gd name="T2" fmla="*/ 102 w 1308"/>
                    <a:gd name="T3" fmla="*/ 0 h 1673"/>
                    <a:gd name="T4" fmla="*/ 55 w 1308"/>
                    <a:gd name="T5" fmla="*/ 16 h 1673"/>
                    <a:gd name="T6" fmla="*/ 26 w 1308"/>
                    <a:gd name="T7" fmla="*/ 41 h 1673"/>
                    <a:gd name="T8" fmla="*/ 9 w 1308"/>
                    <a:gd name="T9" fmla="*/ 73 h 1673"/>
                    <a:gd name="T10" fmla="*/ 0 w 1308"/>
                    <a:gd name="T11" fmla="*/ 1567 h 1673"/>
                    <a:gd name="T12" fmla="*/ 16 w 1308"/>
                    <a:gd name="T13" fmla="*/ 1614 h 1673"/>
                    <a:gd name="T14" fmla="*/ 41 w 1308"/>
                    <a:gd name="T15" fmla="*/ 1643 h 1673"/>
                    <a:gd name="T16" fmla="*/ 73 w 1308"/>
                    <a:gd name="T17" fmla="*/ 1660 h 1673"/>
                    <a:gd name="T18" fmla="*/ 1197 w 1308"/>
                    <a:gd name="T19" fmla="*/ 1673 h 1673"/>
                    <a:gd name="T20" fmla="*/ 1237 w 1308"/>
                    <a:gd name="T21" fmla="*/ 1664 h 1673"/>
                    <a:gd name="T22" fmla="*/ 1269 w 1308"/>
                    <a:gd name="T23" fmla="*/ 1645 h 1673"/>
                    <a:gd name="T24" fmla="*/ 1293 w 1308"/>
                    <a:gd name="T25" fmla="*/ 1613 h 1673"/>
                    <a:gd name="T26" fmla="*/ 1308 w 1308"/>
                    <a:gd name="T27" fmla="*/ 1560 h 1673"/>
                    <a:gd name="T28" fmla="*/ 1294 w 1308"/>
                    <a:gd name="T29" fmla="*/ 308 h 1673"/>
                    <a:gd name="T30" fmla="*/ 1217 w 1308"/>
                    <a:gd name="T31" fmla="*/ 1549 h 1673"/>
                    <a:gd name="T32" fmla="*/ 1193 w 1308"/>
                    <a:gd name="T33" fmla="*/ 1577 h 1673"/>
                    <a:gd name="T34" fmla="*/ 1174 w 1308"/>
                    <a:gd name="T35" fmla="*/ 1593 h 1673"/>
                    <a:gd name="T36" fmla="*/ 389 w 1308"/>
                    <a:gd name="T37" fmla="*/ 1587 h 1673"/>
                    <a:gd name="T38" fmla="*/ 381 w 1308"/>
                    <a:gd name="T39" fmla="*/ 1588 h 1673"/>
                    <a:gd name="T40" fmla="*/ 111 w 1308"/>
                    <a:gd name="T41" fmla="*/ 1577 h 1673"/>
                    <a:gd name="T42" fmla="*/ 95 w 1308"/>
                    <a:gd name="T43" fmla="*/ 1560 h 1673"/>
                    <a:gd name="T44" fmla="*/ 88 w 1308"/>
                    <a:gd name="T45" fmla="*/ 1520 h 1673"/>
                    <a:gd name="T46" fmla="*/ 92 w 1308"/>
                    <a:gd name="T47" fmla="*/ 111 h 1673"/>
                    <a:gd name="T48" fmla="*/ 110 w 1308"/>
                    <a:gd name="T49" fmla="*/ 95 h 1673"/>
                    <a:gd name="T50" fmla="*/ 134 w 1308"/>
                    <a:gd name="T51" fmla="*/ 88 h 1673"/>
                    <a:gd name="T52" fmla="*/ 926 w 1308"/>
                    <a:gd name="T53" fmla="*/ 132 h 1673"/>
                    <a:gd name="T54" fmla="*/ 927 w 1308"/>
                    <a:gd name="T55" fmla="*/ 282 h 1673"/>
                    <a:gd name="T56" fmla="*/ 940 w 1308"/>
                    <a:gd name="T57" fmla="*/ 328 h 1673"/>
                    <a:gd name="T58" fmla="*/ 964 w 1308"/>
                    <a:gd name="T59" fmla="*/ 359 h 1673"/>
                    <a:gd name="T60" fmla="*/ 1001 w 1308"/>
                    <a:gd name="T61" fmla="*/ 376 h 1673"/>
                    <a:gd name="T62" fmla="*/ 1224 w 1308"/>
                    <a:gd name="T63" fmla="*/ 421 h 1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08" h="1673">
                      <a:moveTo>
                        <a:pt x="1294" y="308"/>
                      </a:moveTo>
                      <a:cubicBezTo>
                        <a:pt x="980" y="12"/>
                        <a:pt x="980" y="12"/>
                        <a:pt x="980" y="12"/>
                      </a:cubicBezTo>
                      <a:cubicBezTo>
                        <a:pt x="971" y="4"/>
                        <a:pt x="960" y="0"/>
                        <a:pt x="949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4" y="10"/>
                        <a:pt x="59" y="13"/>
                        <a:pt x="55" y="16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3" y="31"/>
                        <a:pt x="29" y="36"/>
                        <a:pt x="26" y="41"/>
                      </a:cubicBezTo>
                      <a:cubicBezTo>
                        <a:pt x="14" y="60"/>
                        <a:pt x="14" y="60"/>
                        <a:pt x="14" y="60"/>
                      </a:cubicBezTo>
                      <a:cubicBezTo>
                        <a:pt x="12" y="64"/>
                        <a:pt x="10" y="68"/>
                        <a:pt x="9" y="73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567"/>
                        <a:pt x="0" y="1567"/>
                        <a:pt x="0" y="1567"/>
                      </a:cubicBezTo>
                      <a:cubicBezTo>
                        <a:pt x="9" y="1600"/>
                        <a:pt x="9" y="1600"/>
                        <a:pt x="9" y="1600"/>
                      </a:cubicBezTo>
                      <a:cubicBezTo>
                        <a:pt x="10" y="1605"/>
                        <a:pt x="13" y="1610"/>
                        <a:pt x="16" y="1614"/>
                      </a:cubicBezTo>
                      <a:cubicBezTo>
                        <a:pt x="28" y="1631"/>
                        <a:pt x="28" y="1631"/>
                        <a:pt x="28" y="1631"/>
                      </a:cubicBezTo>
                      <a:cubicBezTo>
                        <a:pt x="31" y="1636"/>
                        <a:pt x="36" y="1640"/>
                        <a:pt x="41" y="1643"/>
                      </a:cubicBezTo>
                      <a:cubicBezTo>
                        <a:pt x="60" y="1655"/>
                        <a:pt x="60" y="1655"/>
                        <a:pt x="60" y="1655"/>
                      </a:cubicBezTo>
                      <a:cubicBezTo>
                        <a:pt x="64" y="1657"/>
                        <a:pt x="68" y="1659"/>
                        <a:pt x="73" y="1660"/>
                      </a:cubicBezTo>
                      <a:cubicBezTo>
                        <a:pt x="110" y="1669"/>
                        <a:pt x="110" y="1669"/>
                        <a:pt x="110" y="1669"/>
                      </a:cubicBezTo>
                      <a:cubicBezTo>
                        <a:pt x="1197" y="1673"/>
                        <a:pt x="1197" y="1673"/>
                        <a:pt x="1197" y="1673"/>
                      </a:cubicBezTo>
                      <a:cubicBezTo>
                        <a:pt x="1201" y="1673"/>
                        <a:pt x="1205" y="1672"/>
                        <a:pt x="1209" y="1671"/>
                      </a:cubicBezTo>
                      <a:cubicBezTo>
                        <a:pt x="1237" y="1664"/>
                        <a:pt x="1237" y="1664"/>
                        <a:pt x="1237" y="1664"/>
                      </a:cubicBezTo>
                      <a:cubicBezTo>
                        <a:pt x="1242" y="1662"/>
                        <a:pt x="1246" y="1660"/>
                        <a:pt x="1250" y="1658"/>
                      </a:cubicBezTo>
                      <a:cubicBezTo>
                        <a:pt x="1269" y="1645"/>
                        <a:pt x="1269" y="1645"/>
                        <a:pt x="1269" y="1645"/>
                      </a:cubicBezTo>
                      <a:cubicBezTo>
                        <a:pt x="1274" y="1642"/>
                        <a:pt x="1279" y="1637"/>
                        <a:pt x="1282" y="1631"/>
                      </a:cubicBezTo>
                      <a:cubicBezTo>
                        <a:pt x="1293" y="1613"/>
                        <a:pt x="1293" y="1613"/>
                        <a:pt x="1293" y="1613"/>
                      </a:cubicBezTo>
                      <a:cubicBezTo>
                        <a:pt x="1296" y="1609"/>
                        <a:pt x="1298" y="1604"/>
                        <a:pt x="1299" y="1599"/>
                      </a:cubicBezTo>
                      <a:cubicBezTo>
                        <a:pt x="1308" y="1560"/>
                        <a:pt x="1308" y="1560"/>
                        <a:pt x="1308" y="1560"/>
                      </a:cubicBezTo>
                      <a:cubicBezTo>
                        <a:pt x="1308" y="340"/>
                        <a:pt x="1308" y="340"/>
                        <a:pt x="1308" y="340"/>
                      </a:cubicBezTo>
                      <a:cubicBezTo>
                        <a:pt x="1308" y="328"/>
                        <a:pt x="1302" y="317"/>
                        <a:pt x="1294" y="308"/>
                      </a:cubicBezTo>
                      <a:close/>
                      <a:moveTo>
                        <a:pt x="1224" y="1525"/>
                      </a:moveTo>
                      <a:cubicBezTo>
                        <a:pt x="1224" y="1534"/>
                        <a:pt x="1221" y="1542"/>
                        <a:pt x="1217" y="1549"/>
                      </a:cubicBezTo>
                      <a:cubicBezTo>
                        <a:pt x="1209" y="1561"/>
                        <a:pt x="1209" y="1561"/>
                        <a:pt x="1209" y="1561"/>
                      </a:cubicBezTo>
                      <a:cubicBezTo>
                        <a:pt x="1205" y="1568"/>
                        <a:pt x="1200" y="1573"/>
                        <a:pt x="1193" y="1577"/>
                      </a:cubicBezTo>
                      <a:cubicBezTo>
                        <a:pt x="1186" y="1580"/>
                        <a:pt x="1179" y="1582"/>
                        <a:pt x="1172" y="1582"/>
                      </a:cubicBezTo>
                      <a:cubicBezTo>
                        <a:pt x="1174" y="1593"/>
                        <a:pt x="1174" y="1593"/>
                        <a:pt x="1174" y="1593"/>
                      </a:cubicBezTo>
                      <a:cubicBezTo>
                        <a:pt x="1162" y="1587"/>
                        <a:pt x="1162" y="1587"/>
                        <a:pt x="1162" y="1587"/>
                      </a:cubicBezTo>
                      <a:cubicBezTo>
                        <a:pt x="389" y="1587"/>
                        <a:pt x="389" y="1587"/>
                        <a:pt x="389" y="1587"/>
                      </a:cubicBezTo>
                      <a:cubicBezTo>
                        <a:pt x="386" y="1587"/>
                        <a:pt x="384" y="1587"/>
                        <a:pt x="381" y="1588"/>
                      </a:cubicBezTo>
                      <a:cubicBezTo>
                        <a:pt x="381" y="1588"/>
                        <a:pt x="381" y="1588"/>
                        <a:pt x="381" y="1588"/>
                      </a:cubicBezTo>
                      <a:cubicBezTo>
                        <a:pt x="140" y="1588"/>
                        <a:pt x="140" y="1588"/>
                        <a:pt x="140" y="1588"/>
                      </a:cubicBezTo>
                      <a:cubicBezTo>
                        <a:pt x="129" y="1588"/>
                        <a:pt x="119" y="1584"/>
                        <a:pt x="111" y="1577"/>
                      </a:cubicBezTo>
                      <a:cubicBezTo>
                        <a:pt x="106" y="1573"/>
                        <a:pt x="106" y="1573"/>
                        <a:pt x="106" y="1573"/>
                      </a:cubicBezTo>
                      <a:cubicBezTo>
                        <a:pt x="101" y="1569"/>
                        <a:pt x="98" y="1565"/>
                        <a:pt x="95" y="1560"/>
                      </a:cubicBezTo>
                      <a:cubicBezTo>
                        <a:pt x="93" y="1557"/>
                        <a:pt x="93" y="1557"/>
                        <a:pt x="93" y="1557"/>
                      </a:cubicBezTo>
                      <a:cubicBezTo>
                        <a:pt x="90" y="1550"/>
                        <a:pt x="88" y="1527"/>
                        <a:pt x="88" y="1520"/>
                      </a:cubicBezTo>
                      <a:cubicBezTo>
                        <a:pt x="82" y="139"/>
                        <a:pt x="82" y="139"/>
                        <a:pt x="82" y="139"/>
                      </a:cubicBezTo>
                      <a:cubicBezTo>
                        <a:pt x="82" y="129"/>
                        <a:pt x="85" y="119"/>
                        <a:pt x="92" y="111"/>
                      </a:cubicBezTo>
                      <a:cubicBezTo>
                        <a:pt x="96" y="106"/>
                        <a:pt x="96" y="106"/>
                        <a:pt x="96" y="106"/>
                      </a:cubicBezTo>
                      <a:cubicBezTo>
                        <a:pt x="100" y="101"/>
                        <a:pt x="105" y="97"/>
                        <a:pt x="110" y="95"/>
                      </a:cubicBezTo>
                      <a:cubicBezTo>
                        <a:pt x="112" y="93"/>
                        <a:pt x="112" y="93"/>
                        <a:pt x="112" y="93"/>
                      </a:cubicBezTo>
                      <a:cubicBezTo>
                        <a:pt x="119" y="90"/>
                        <a:pt x="126" y="88"/>
                        <a:pt x="134" y="88"/>
                      </a:cubicBezTo>
                      <a:cubicBezTo>
                        <a:pt x="882" y="88"/>
                        <a:pt x="882" y="88"/>
                        <a:pt x="882" y="88"/>
                      </a:cubicBezTo>
                      <a:cubicBezTo>
                        <a:pt x="906" y="88"/>
                        <a:pt x="926" y="108"/>
                        <a:pt x="926" y="132"/>
                      </a:cubicBezTo>
                      <a:cubicBezTo>
                        <a:pt x="926" y="272"/>
                        <a:pt x="926" y="272"/>
                        <a:pt x="926" y="272"/>
                      </a:cubicBezTo>
                      <a:cubicBezTo>
                        <a:pt x="926" y="276"/>
                        <a:pt x="926" y="279"/>
                        <a:pt x="927" y="282"/>
                      </a:cubicBezTo>
                      <a:cubicBezTo>
                        <a:pt x="935" y="314"/>
                        <a:pt x="935" y="314"/>
                        <a:pt x="935" y="314"/>
                      </a:cubicBezTo>
                      <a:cubicBezTo>
                        <a:pt x="936" y="319"/>
                        <a:pt x="937" y="323"/>
                        <a:pt x="940" y="328"/>
                      </a:cubicBezTo>
                      <a:cubicBezTo>
                        <a:pt x="952" y="347"/>
                        <a:pt x="952" y="347"/>
                        <a:pt x="952" y="347"/>
                      </a:cubicBezTo>
                      <a:cubicBezTo>
                        <a:pt x="955" y="352"/>
                        <a:pt x="959" y="356"/>
                        <a:pt x="964" y="359"/>
                      </a:cubicBezTo>
                      <a:cubicBezTo>
                        <a:pt x="975" y="368"/>
                        <a:pt x="975" y="368"/>
                        <a:pt x="975" y="368"/>
                      </a:cubicBezTo>
                      <a:cubicBezTo>
                        <a:pt x="983" y="373"/>
                        <a:pt x="992" y="376"/>
                        <a:pt x="1001" y="376"/>
                      </a:cubicBezTo>
                      <a:cubicBezTo>
                        <a:pt x="1179" y="376"/>
                        <a:pt x="1179" y="376"/>
                        <a:pt x="1179" y="376"/>
                      </a:cubicBezTo>
                      <a:cubicBezTo>
                        <a:pt x="1204" y="376"/>
                        <a:pt x="1224" y="396"/>
                        <a:pt x="1224" y="421"/>
                      </a:cubicBezTo>
                      <a:lnTo>
                        <a:pt x="1224" y="15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33"/>
                <p:cNvSpPr>
                  <a:spLocks noChangeArrowheads="1"/>
                </p:cNvSpPr>
                <p:nvPr/>
              </p:nvSpPr>
              <p:spPr bwMode="auto">
                <a:xfrm>
                  <a:off x="13925550" y="3071813"/>
                  <a:ext cx="3267075" cy="6016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34"/>
                <p:cNvSpPr>
                  <a:spLocks noChangeArrowheads="1"/>
                </p:cNvSpPr>
                <p:nvPr/>
              </p:nvSpPr>
              <p:spPr bwMode="auto">
                <a:xfrm>
                  <a:off x="13925550" y="5581650"/>
                  <a:ext cx="3267075" cy="6048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5550" y="4327525"/>
                  <a:ext cx="3267075" cy="6000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2" name="Rectangle 71"/>
          <p:cNvSpPr/>
          <p:nvPr/>
        </p:nvSpPr>
        <p:spPr>
          <a:xfrm>
            <a:off x="8530362" y="4833791"/>
            <a:ext cx="3453953" cy="1354217"/>
          </a:xfrm>
          <a:prstGeom prst="rect">
            <a:avLst/>
          </a:prstGeom>
          <a:noFill/>
        </p:spPr>
        <p:txBody>
          <a:bodyPr wrap="square" lIns="182854" tIns="0" rIns="0" bIns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Monitor &amp; Respond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27654" y="2833352"/>
            <a:ext cx="1305813" cy="1344424"/>
            <a:chOff x="2141388" y="3009235"/>
            <a:chExt cx="1305998" cy="1344614"/>
          </a:xfrm>
        </p:grpSpPr>
        <p:sp>
          <p:nvSpPr>
            <p:cNvPr id="337" name="Oval 336"/>
            <p:cNvSpPr/>
            <p:nvPr/>
          </p:nvSpPr>
          <p:spPr bwMode="auto">
            <a:xfrm flipH="1" flipV="1">
              <a:off x="2141388" y="3009235"/>
              <a:ext cx="1305998" cy="134461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2155965" y="3828335"/>
              <a:ext cx="1034594" cy="138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LABELING</a:t>
              </a:r>
            </a:p>
          </p:txBody>
        </p:sp>
        <p:sp>
          <p:nvSpPr>
            <p:cNvPr id="343" name="Freeform 110"/>
            <p:cNvSpPr>
              <a:spLocks noEditPoints="1"/>
            </p:cNvSpPr>
            <p:nvPr/>
          </p:nvSpPr>
          <p:spPr bwMode="black">
            <a:xfrm>
              <a:off x="2595650" y="3238601"/>
              <a:ext cx="409426" cy="419048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2907" y="2868124"/>
            <a:ext cx="1442489" cy="1291409"/>
            <a:chOff x="401890" y="3044011"/>
            <a:chExt cx="1442694" cy="1291592"/>
          </a:xfrm>
        </p:grpSpPr>
        <p:sp>
          <p:nvSpPr>
            <p:cNvPr id="338" name="Oval 337"/>
            <p:cNvSpPr/>
            <p:nvPr/>
          </p:nvSpPr>
          <p:spPr bwMode="auto">
            <a:xfrm flipH="1" flipV="1">
              <a:off x="550164" y="3044011"/>
              <a:ext cx="1294420" cy="129159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42" name="Picture 3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41" y="3245177"/>
              <a:ext cx="383066" cy="485600"/>
            </a:xfrm>
            <a:prstGeom prst="rect">
              <a:avLst/>
            </a:prstGeom>
          </p:spPr>
        </p:pic>
        <p:sp>
          <p:nvSpPr>
            <p:cNvPr id="341" name="Rectangle 340"/>
            <p:cNvSpPr/>
            <p:nvPr/>
          </p:nvSpPr>
          <p:spPr>
            <a:xfrm>
              <a:off x="401890" y="3828335"/>
              <a:ext cx="1370314" cy="138519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CLASSIFICATION</a:t>
              </a:r>
            </a:p>
          </p:txBody>
        </p:sp>
      </p:grpSp>
      <p:sp>
        <p:nvSpPr>
          <p:cNvPr id="83" name="Rectangle 82"/>
          <p:cNvSpPr/>
          <p:nvPr/>
        </p:nvSpPr>
        <p:spPr>
          <a:xfrm>
            <a:off x="204573" y="4829292"/>
            <a:ext cx="3616082" cy="1354217"/>
          </a:xfrm>
          <a:prstGeom prst="rect">
            <a:avLst/>
          </a:prstGeom>
          <a:noFill/>
        </p:spPr>
        <p:txBody>
          <a:bodyPr wrap="square" lIns="182854" tIns="0" rIns="0" bIns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442359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Classify &amp; Label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83700" y="2839632"/>
            <a:ext cx="1334811" cy="1322706"/>
            <a:chOff x="3791731" y="3022478"/>
            <a:chExt cx="1335001" cy="1322894"/>
          </a:xfrm>
        </p:grpSpPr>
        <p:sp>
          <p:nvSpPr>
            <p:cNvPr id="457" name="Oval 456"/>
            <p:cNvSpPr/>
            <p:nvPr/>
          </p:nvSpPr>
          <p:spPr bwMode="auto">
            <a:xfrm flipH="1" flipV="1">
              <a:off x="3811979" y="3022478"/>
              <a:ext cx="1314753" cy="132289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3791731" y="3828335"/>
              <a:ext cx="1204075" cy="138519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ENCRYPTION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37279" y="3381977"/>
              <a:ext cx="672874" cy="211244"/>
              <a:chOff x="3976206" y="3274878"/>
              <a:chExt cx="762555" cy="239399"/>
            </a:xfrm>
          </p:grpSpPr>
          <p:sp>
            <p:nvSpPr>
              <p:cNvPr id="460" name="Freeform 24"/>
              <p:cNvSpPr>
                <a:spLocks noEditPoints="1"/>
              </p:cNvSpPr>
              <p:nvPr/>
            </p:nvSpPr>
            <p:spPr bwMode="auto">
              <a:xfrm>
                <a:off x="3981508" y="3279822"/>
                <a:ext cx="751952" cy="229510"/>
              </a:xfrm>
              <a:custGeom>
                <a:avLst/>
                <a:gdLst>
                  <a:gd name="T0" fmla="*/ 2282 w 2579"/>
                  <a:gd name="T1" fmla="*/ 842 h 842"/>
                  <a:gd name="T2" fmla="*/ 297 w 2579"/>
                  <a:gd name="T3" fmla="*/ 842 h 842"/>
                  <a:gd name="T4" fmla="*/ 0 w 2579"/>
                  <a:gd name="T5" fmla="*/ 544 h 842"/>
                  <a:gd name="T6" fmla="*/ 0 w 2579"/>
                  <a:gd name="T7" fmla="*/ 298 h 842"/>
                  <a:gd name="T8" fmla="*/ 297 w 2579"/>
                  <a:gd name="T9" fmla="*/ 0 h 842"/>
                  <a:gd name="T10" fmla="*/ 2299 w 2579"/>
                  <a:gd name="T11" fmla="*/ 0 h 842"/>
                  <a:gd name="T12" fmla="*/ 2579 w 2579"/>
                  <a:gd name="T13" fmla="*/ 280 h 842"/>
                  <a:gd name="T14" fmla="*/ 2579 w 2579"/>
                  <a:gd name="T15" fmla="*/ 544 h 842"/>
                  <a:gd name="T16" fmla="*/ 2282 w 2579"/>
                  <a:gd name="T17" fmla="*/ 842 h 842"/>
                  <a:gd name="T18" fmla="*/ 297 w 2579"/>
                  <a:gd name="T19" fmla="*/ 83 h 842"/>
                  <a:gd name="T20" fmla="*/ 83 w 2579"/>
                  <a:gd name="T21" fmla="*/ 298 h 842"/>
                  <a:gd name="T22" fmla="*/ 83 w 2579"/>
                  <a:gd name="T23" fmla="*/ 544 h 842"/>
                  <a:gd name="T24" fmla="*/ 297 w 2579"/>
                  <a:gd name="T25" fmla="*/ 759 h 842"/>
                  <a:gd name="T26" fmla="*/ 2282 w 2579"/>
                  <a:gd name="T27" fmla="*/ 759 h 842"/>
                  <a:gd name="T28" fmla="*/ 2496 w 2579"/>
                  <a:gd name="T29" fmla="*/ 544 h 842"/>
                  <a:gd name="T30" fmla="*/ 2496 w 2579"/>
                  <a:gd name="T31" fmla="*/ 315 h 842"/>
                  <a:gd name="T32" fmla="*/ 2265 w 2579"/>
                  <a:gd name="T33" fmla="*/ 83 h 842"/>
                  <a:gd name="T34" fmla="*/ 297 w 2579"/>
                  <a:gd name="T35" fmla="*/ 83 h 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79" h="842">
                    <a:moveTo>
                      <a:pt x="2282" y="842"/>
                    </a:moveTo>
                    <a:cubicBezTo>
                      <a:pt x="297" y="842"/>
                      <a:pt x="297" y="842"/>
                      <a:pt x="297" y="842"/>
                    </a:cubicBezTo>
                    <a:cubicBezTo>
                      <a:pt x="133" y="842"/>
                      <a:pt x="0" y="709"/>
                      <a:pt x="0" y="54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133"/>
                      <a:pt x="133" y="0"/>
                      <a:pt x="297" y="0"/>
                    </a:cubicBezTo>
                    <a:cubicBezTo>
                      <a:pt x="2299" y="0"/>
                      <a:pt x="2299" y="0"/>
                      <a:pt x="2299" y="0"/>
                    </a:cubicBezTo>
                    <a:cubicBezTo>
                      <a:pt x="2579" y="280"/>
                      <a:pt x="2579" y="280"/>
                      <a:pt x="2579" y="280"/>
                    </a:cubicBezTo>
                    <a:cubicBezTo>
                      <a:pt x="2579" y="544"/>
                      <a:pt x="2579" y="544"/>
                      <a:pt x="2579" y="544"/>
                    </a:cubicBezTo>
                    <a:cubicBezTo>
                      <a:pt x="2579" y="709"/>
                      <a:pt x="2446" y="842"/>
                      <a:pt x="2282" y="842"/>
                    </a:cubicBezTo>
                    <a:close/>
                    <a:moveTo>
                      <a:pt x="297" y="83"/>
                    </a:moveTo>
                    <a:cubicBezTo>
                      <a:pt x="179" y="83"/>
                      <a:pt x="83" y="179"/>
                      <a:pt x="83" y="298"/>
                    </a:cubicBezTo>
                    <a:cubicBezTo>
                      <a:pt x="83" y="544"/>
                      <a:pt x="83" y="544"/>
                      <a:pt x="83" y="544"/>
                    </a:cubicBezTo>
                    <a:cubicBezTo>
                      <a:pt x="83" y="663"/>
                      <a:pt x="179" y="759"/>
                      <a:pt x="297" y="759"/>
                    </a:cubicBezTo>
                    <a:cubicBezTo>
                      <a:pt x="2282" y="759"/>
                      <a:pt x="2282" y="759"/>
                      <a:pt x="2282" y="759"/>
                    </a:cubicBezTo>
                    <a:cubicBezTo>
                      <a:pt x="2400" y="759"/>
                      <a:pt x="2496" y="663"/>
                      <a:pt x="2496" y="544"/>
                    </a:cubicBezTo>
                    <a:cubicBezTo>
                      <a:pt x="2496" y="315"/>
                      <a:pt x="2496" y="315"/>
                      <a:pt x="2496" y="315"/>
                    </a:cubicBezTo>
                    <a:cubicBezTo>
                      <a:pt x="2265" y="83"/>
                      <a:pt x="2265" y="83"/>
                      <a:pt x="2265" y="83"/>
                    </a:cubicBezTo>
                    <a:lnTo>
                      <a:pt x="297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1" name="Freeform 25"/>
              <p:cNvSpPr>
                <a:spLocks noEditPoints="1"/>
              </p:cNvSpPr>
              <p:nvPr/>
            </p:nvSpPr>
            <p:spPr bwMode="auto">
              <a:xfrm>
                <a:off x="3976206" y="3274878"/>
                <a:ext cx="762555" cy="239399"/>
              </a:xfrm>
              <a:custGeom>
                <a:avLst/>
                <a:gdLst>
                  <a:gd name="T0" fmla="*/ 2300 w 2615"/>
                  <a:gd name="T1" fmla="*/ 878 h 878"/>
                  <a:gd name="T2" fmla="*/ 315 w 2615"/>
                  <a:gd name="T3" fmla="*/ 878 h 878"/>
                  <a:gd name="T4" fmla="*/ 0 w 2615"/>
                  <a:gd name="T5" fmla="*/ 562 h 878"/>
                  <a:gd name="T6" fmla="*/ 0 w 2615"/>
                  <a:gd name="T7" fmla="*/ 316 h 878"/>
                  <a:gd name="T8" fmla="*/ 315 w 2615"/>
                  <a:gd name="T9" fmla="*/ 0 h 878"/>
                  <a:gd name="T10" fmla="*/ 2324 w 2615"/>
                  <a:gd name="T11" fmla="*/ 0 h 878"/>
                  <a:gd name="T12" fmla="*/ 2615 w 2615"/>
                  <a:gd name="T13" fmla="*/ 291 h 878"/>
                  <a:gd name="T14" fmla="*/ 2615 w 2615"/>
                  <a:gd name="T15" fmla="*/ 562 h 878"/>
                  <a:gd name="T16" fmla="*/ 2300 w 2615"/>
                  <a:gd name="T17" fmla="*/ 878 h 878"/>
                  <a:gd name="T18" fmla="*/ 315 w 2615"/>
                  <a:gd name="T19" fmla="*/ 36 h 878"/>
                  <a:gd name="T20" fmla="*/ 35 w 2615"/>
                  <a:gd name="T21" fmla="*/ 316 h 878"/>
                  <a:gd name="T22" fmla="*/ 35 w 2615"/>
                  <a:gd name="T23" fmla="*/ 562 h 878"/>
                  <a:gd name="T24" fmla="*/ 315 w 2615"/>
                  <a:gd name="T25" fmla="*/ 842 h 878"/>
                  <a:gd name="T26" fmla="*/ 2300 w 2615"/>
                  <a:gd name="T27" fmla="*/ 842 h 878"/>
                  <a:gd name="T28" fmla="*/ 2580 w 2615"/>
                  <a:gd name="T29" fmla="*/ 562 h 878"/>
                  <a:gd name="T30" fmla="*/ 2580 w 2615"/>
                  <a:gd name="T31" fmla="*/ 306 h 878"/>
                  <a:gd name="T32" fmla="*/ 2310 w 2615"/>
                  <a:gd name="T33" fmla="*/ 36 h 878"/>
                  <a:gd name="T34" fmla="*/ 315 w 2615"/>
                  <a:gd name="T35" fmla="*/ 36 h 878"/>
                  <a:gd name="T36" fmla="*/ 2300 w 2615"/>
                  <a:gd name="T37" fmla="*/ 795 h 878"/>
                  <a:gd name="T38" fmla="*/ 315 w 2615"/>
                  <a:gd name="T39" fmla="*/ 795 h 878"/>
                  <a:gd name="T40" fmla="*/ 83 w 2615"/>
                  <a:gd name="T41" fmla="*/ 562 h 878"/>
                  <a:gd name="T42" fmla="*/ 83 w 2615"/>
                  <a:gd name="T43" fmla="*/ 316 h 878"/>
                  <a:gd name="T44" fmla="*/ 315 w 2615"/>
                  <a:gd name="T45" fmla="*/ 83 h 878"/>
                  <a:gd name="T46" fmla="*/ 2290 w 2615"/>
                  <a:gd name="T47" fmla="*/ 83 h 878"/>
                  <a:gd name="T48" fmla="*/ 2532 w 2615"/>
                  <a:gd name="T49" fmla="*/ 325 h 878"/>
                  <a:gd name="T50" fmla="*/ 2532 w 2615"/>
                  <a:gd name="T51" fmla="*/ 562 h 878"/>
                  <a:gd name="T52" fmla="*/ 2300 w 2615"/>
                  <a:gd name="T53" fmla="*/ 795 h 878"/>
                  <a:gd name="T54" fmla="*/ 315 w 2615"/>
                  <a:gd name="T55" fmla="*/ 119 h 878"/>
                  <a:gd name="T56" fmla="*/ 119 w 2615"/>
                  <a:gd name="T57" fmla="*/ 316 h 878"/>
                  <a:gd name="T58" fmla="*/ 119 w 2615"/>
                  <a:gd name="T59" fmla="*/ 562 h 878"/>
                  <a:gd name="T60" fmla="*/ 315 w 2615"/>
                  <a:gd name="T61" fmla="*/ 759 h 878"/>
                  <a:gd name="T62" fmla="*/ 2300 w 2615"/>
                  <a:gd name="T63" fmla="*/ 759 h 878"/>
                  <a:gd name="T64" fmla="*/ 2497 w 2615"/>
                  <a:gd name="T65" fmla="*/ 562 h 878"/>
                  <a:gd name="T66" fmla="*/ 2497 w 2615"/>
                  <a:gd name="T67" fmla="*/ 340 h 878"/>
                  <a:gd name="T68" fmla="*/ 2275 w 2615"/>
                  <a:gd name="T69" fmla="*/ 119 h 878"/>
                  <a:gd name="T70" fmla="*/ 315 w 2615"/>
                  <a:gd name="T71" fmla="*/ 119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15" h="878">
                    <a:moveTo>
                      <a:pt x="2300" y="878"/>
                    </a:moveTo>
                    <a:cubicBezTo>
                      <a:pt x="315" y="878"/>
                      <a:pt x="315" y="878"/>
                      <a:pt x="315" y="878"/>
                    </a:cubicBezTo>
                    <a:cubicBezTo>
                      <a:pt x="141" y="878"/>
                      <a:pt x="0" y="736"/>
                      <a:pt x="0" y="562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0" y="142"/>
                      <a:pt x="141" y="0"/>
                      <a:pt x="315" y="0"/>
                    </a:cubicBezTo>
                    <a:cubicBezTo>
                      <a:pt x="2324" y="0"/>
                      <a:pt x="2324" y="0"/>
                      <a:pt x="2324" y="0"/>
                    </a:cubicBezTo>
                    <a:cubicBezTo>
                      <a:pt x="2615" y="291"/>
                      <a:pt x="2615" y="291"/>
                      <a:pt x="2615" y="291"/>
                    </a:cubicBezTo>
                    <a:cubicBezTo>
                      <a:pt x="2615" y="562"/>
                      <a:pt x="2615" y="562"/>
                      <a:pt x="2615" y="562"/>
                    </a:cubicBezTo>
                    <a:cubicBezTo>
                      <a:pt x="2615" y="736"/>
                      <a:pt x="2474" y="878"/>
                      <a:pt x="2300" y="878"/>
                    </a:cubicBezTo>
                    <a:close/>
                    <a:moveTo>
                      <a:pt x="315" y="36"/>
                    </a:moveTo>
                    <a:cubicBezTo>
                      <a:pt x="161" y="36"/>
                      <a:pt x="35" y="161"/>
                      <a:pt x="35" y="316"/>
                    </a:cubicBezTo>
                    <a:cubicBezTo>
                      <a:pt x="35" y="562"/>
                      <a:pt x="35" y="562"/>
                      <a:pt x="35" y="562"/>
                    </a:cubicBezTo>
                    <a:cubicBezTo>
                      <a:pt x="35" y="717"/>
                      <a:pt x="161" y="842"/>
                      <a:pt x="315" y="842"/>
                    </a:cubicBezTo>
                    <a:cubicBezTo>
                      <a:pt x="2300" y="842"/>
                      <a:pt x="2300" y="842"/>
                      <a:pt x="2300" y="842"/>
                    </a:cubicBezTo>
                    <a:cubicBezTo>
                      <a:pt x="2454" y="842"/>
                      <a:pt x="2580" y="717"/>
                      <a:pt x="2580" y="562"/>
                    </a:cubicBezTo>
                    <a:cubicBezTo>
                      <a:pt x="2580" y="306"/>
                      <a:pt x="2580" y="306"/>
                      <a:pt x="2580" y="306"/>
                    </a:cubicBezTo>
                    <a:cubicBezTo>
                      <a:pt x="2310" y="36"/>
                      <a:pt x="2310" y="36"/>
                      <a:pt x="2310" y="36"/>
                    </a:cubicBezTo>
                    <a:lnTo>
                      <a:pt x="315" y="36"/>
                    </a:lnTo>
                    <a:close/>
                    <a:moveTo>
                      <a:pt x="2300" y="795"/>
                    </a:moveTo>
                    <a:cubicBezTo>
                      <a:pt x="315" y="795"/>
                      <a:pt x="315" y="795"/>
                      <a:pt x="315" y="795"/>
                    </a:cubicBezTo>
                    <a:cubicBezTo>
                      <a:pt x="187" y="795"/>
                      <a:pt x="83" y="691"/>
                      <a:pt x="83" y="562"/>
                    </a:cubicBezTo>
                    <a:cubicBezTo>
                      <a:pt x="83" y="316"/>
                      <a:pt x="83" y="316"/>
                      <a:pt x="83" y="316"/>
                    </a:cubicBezTo>
                    <a:cubicBezTo>
                      <a:pt x="83" y="187"/>
                      <a:pt x="187" y="83"/>
                      <a:pt x="315" y="83"/>
                    </a:cubicBezTo>
                    <a:cubicBezTo>
                      <a:pt x="2290" y="83"/>
                      <a:pt x="2290" y="83"/>
                      <a:pt x="2290" y="83"/>
                    </a:cubicBezTo>
                    <a:cubicBezTo>
                      <a:pt x="2532" y="325"/>
                      <a:pt x="2532" y="325"/>
                      <a:pt x="2532" y="325"/>
                    </a:cubicBezTo>
                    <a:cubicBezTo>
                      <a:pt x="2532" y="562"/>
                      <a:pt x="2532" y="562"/>
                      <a:pt x="2532" y="562"/>
                    </a:cubicBezTo>
                    <a:cubicBezTo>
                      <a:pt x="2532" y="691"/>
                      <a:pt x="2428" y="795"/>
                      <a:pt x="2300" y="795"/>
                    </a:cubicBezTo>
                    <a:close/>
                    <a:moveTo>
                      <a:pt x="315" y="119"/>
                    </a:moveTo>
                    <a:cubicBezTo>
                      <a:pt x="207" y="119"/>
                      <a:pt x="119" y="207"/>
                      <a:pt x="119" y="316"/>
                    </a:cubicBezTo>
                    <a:cubicBezTo>
                      <a:pt x="119" y="562"/>
                      <a:pt x="119" y="562"/>
                      <a:pt x="119" y="562"/>
                    </a:cubicBezTo>
                    <a:cubicBezTo>
                      <a:pt x="119" y="671"/>
                      <a:pt x="207" y="759"/>
                      <a:pt x="315" y="759"/>
                    </a:cubicBezTo>
                    <a:cubicBezTo>
                      <a:pt x="2300" y="759"/>
                      <a:pt x="2300" y="759"/>
                      <a:pt x="2300" y="759"/>
                    </a:cubicBezTo>
                    <a:cubicBezTo>
                      <a:pt x="2408" y="759"/>
                      <a:pt x="2497" y="671"/>
                      <a:pt x="2497" y="562"/>
                    </a:cubicBezTo>
                    <a:cubicBezTo>
                      <a:pt x="2497" y="340"/>
                      <a:pt x="2497" y="340"/>
                      <a:pt x="2497" y="340"/>
                    </a:cubicBezTo>
                    <a:cubicBezTo>
                      <a:pt x="2275" y="119"/>
                      <a:pt x="2275" y="119"/>
                      <a:pt x="2275" y="119"/>
                    </a:cubicBezTo>
                    <a:lnTo>
                      <a:pt x="315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2" name="Freeform 26"/>
              <p:cNvSpPr>
                <a:spLocks/>
              </p:cNvSpPr>
              <p:nvPr/>
            </p:nvSpPr>
            <p:spPr bwMode="auto">
              <a:xfrm>
                <a:off x="4191102" y="3349043"/>
                <a:ext cx="58070" cy="44729"/>
              </a:xfrm>
              <a:custGeom>
                <a:avLst/>
                <a:gdLst>
                  <a:gd name="T0" fmla="*/ 206 w 471"/>
                  <a:gd name="T1" fmla="*/ 389 h 389"/>
                  <a:gd name="T2" fmla="*/ 471 w 471"/>
                  <a:gd name="T3" fmla="*/ 137 h 389"/>
                  <a:gd name="T4" fmla="*/ 301 w 471"/>
                  <a:gd name="T5" fmla="*/ 104 h 389"/>
                  <a:gd name="T6" fmla="*/ 154 w 471"/>
                  <a:gd name="T7" fmla="*/ 242 h 389"/>
                  <a:gd name="T8" fmla="*/ 152 w 471"/>
                  <a:gd name="T9" fmla="*/ 2 h 389"/>
                  <a:gd name="T10" fmla="*/ 0 w 471"/>
                  <a:gd name="T11" fmla="*/ 0 h 389"/>
                  <a:gd name="T12" fmla="*/ 0 w 471"/>
                  <a:gd name="T13" fmla="*/ 194 h 389"/>
                  <a:gd name="T14" fmla="*/ 206 w 471"/>
                  <a:gd name="T15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1" h="389">
                    <a:moveTo>
                      <a:pt x="206" y="389"/>
                    </a:moveTo>
                    <a:lnTo>
                      <a:pt x="471" y="137"/>
                    </a:lnTo>
                    <a:lnTo>
                      <a:pt x="301" y="104"/>
                    </a:lnTo>
                    <a:lnTo>
                      <a:pt x="154" y="242"/>
                    </a:lnTo>
                    <a:lnTo>
                      <a:pt x="152" y="2"/>
                    </a:lnTo>
                    <a:lnTo>
                      <a:pt x="0" y="0"/>
                    </a:lnTo>
                    <a:lnTo>
                      <a:pt x="0" y="194"/>
                    </a:lnTo>
                    <a:lnTo>
                      <a:pt x="206" y="3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3" name="Freeform 27"/>
              <p:cNvSpPr>
                <a:spLocks/>
              </p:cNvSpPr>
              <p:nvPr/>
            </p:nvSpPr>
            <p:spPr bwMode="auto">
              <a:xfrm>
                <a:off x="4153005" y="3398602"/>
                <a:ext cx="57947" cy="41740"/>
              </a:xfrm>
              <a:custGeom>
                <a:avLst/>
                <a:gdLst>
                  <a:gd name="T0" fmla="*/ 264 w 470"/>
                  <a:gd name="T1" fmla="*/ 0 h 363"/>
                  <a:gd name="T2" fmla="*/ 0 w 470"/>
                  <a:gd name="T3" fmla="*/ 247 h 363"/>
                  <a:gd name="T4" fmla="*/ 182 w 470"/>
                  <a:gd name="T5" fmla="*/ 280 h 363"/>
                  <a:gd name="T6" fmla="*/ 309 w 470"/>
                  <a:gd name="T7" fmla="*/ 157 h 363"/>
                  <a:gd name="T8" fmla="*/ 309 w 470"/>
                  <a:gd name="T9" fmla="*/ 363 h 363"/>
                  <a:gd name="T10" fmla="*/ 470 w 470"/>
                  <a:gd name="T11" fmla="*/ 358 h 363"/>
                  <a:gd name="T12" fmla="*/ 468 w 470"/>
                  <a:gd name="T13" fmla="*/ 195 h 363"/>
                  <a:gd name="T14" fmla="*/ 264 w 470"/>
                  <a:gd name="T15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0" h="363">
                    <a:moveTo>
                      <a:pt x="264" y="0"/>
                    </a:moveTo>
                    <a:lnTo>
                      <a:pt x="0" y="247"/>
                    </a:lnTo>
                    <a:lnTo>
                      <a:pt x="182" y="280"/>
                    </a:lnTo>
                    <a:lnTo>
                      <a:pt x="309" y="157"/>
                    </a:lnTo>
                    <a:lnTo>
                      <a:pt x="309" y="363"/>
                    </a:lnTo>
                    <a:lnTo>
                      <a:pt x="470" y="358"/>
                    </a:lnTo>
                    <a:lnTo>
                      <a:pt x="468" y="19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4" name="Freeform 28"/>
              <p:cNvSpPr>
                <a:spLocks/>
              </p:cNvSpPr>
              <p:nvPr/>
            </p:nvSpPr>
            <p:spPr bwMode="auto">
              <a:xfrm>
                <a:off x="4153005" y="3361002"/>
                <a:ext cx="96167" cy="69796"/>
              </a:xfrm>
              <a:custGeom>
                <a:avLst/>
                <a:gdLst>
                  <a:gd name="T0" fmla="*/ 482 w 780"/>
                  <a:gd name="T1" fmla="*/ 294 h 607"/>
                  <a:gd name="T2" fmla="*/ 340 w 780"/>
                  <a:gd name="T3" fmla="*/ 161 h 607"/>
                  <a:gd name="T4" fmla="*/ 170 w 780"/>
                  <a:gd name="T5" fmla="*/ 0 h 607"/>
                  <a:gd name="T6" fmla="*/ 0 w 780"/>
                  <a:gd name="T7" fmla="*/ 33 h 607"/>
                  <a:gd name="T8" fmla="*/ 302 w 780"/>
                  <a:gd name="T9" fmla="*/ 323 h 607"/>
                  <a:gd name="T10" fmla="*/ 411 w 780"/>
                  <a:gd name="T11" fmla="*/ 427 h 607"/>
                  <a:gd name="T12" fmla="*/ 598 w 780"/>
                  <a:gd name="T13" fmla="*/ 607 h 607"/>
                  <a:gd name="T14" fmla="*/ 780 w 780"/>
                  <a:gd name="T15" fmla="*/ 574 h 607"/>
                  <a:gd name="T16" fmla="*/ 482 w 780"/>
                  <a:gd name="T17" fmla="*/ 294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0" h="607">
                    <a:moveTo>
                      <a:pt x="482" y="294"/>
                    </a:moveTo>
                    <a:lnTo>
                      <a:pt x="340" y="161"/>
                    </a:lnTo>
                    <a:lnTo>
                      <a:pt x="170" y="0"/>
                    </a:lnTo>
                    <a:lnTo>
                      <a:pt x="0" y="33"/>
                    </a:lnTo>
                    <a:lnTo>
                      <a:pt x="302" y="323"/>
                    </a:lnTo>
                    <a:lnTo>
                      <a:pt x="411" y="427"/>
                    </a:lnTo>
                    <a:lnTo>
                      <a:pt x="598" y="607"/>
                    </a:lnTo>
                    <a:lnTo>
                      <a:pt x="780" y="574"/>
                    </a:lnTo>
                    <a:lnTo>
                      <a:pt x="482" y="2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5" name="Freeform 29"/>
              <p:cNvSpPr>
                <a:spLocks/>
              </p:cNvSpPr>
              <p:nvPr/>
            </p:nvSpPr>
            <p:spPr bwMode="auto">
              <a:xfrm>
                <a:off x="4347435" y="3350078"/>
                <a:ext cx="58070" cy="45074"/>
              </a:xfrm>
              <a:custGeom>
                <a:avLst/>
                <a:gdLst>
                  <a:gd name="T0" fmla="*/ 208 w 471"/>
                  <a:gd name="T1" fmla="*/ 392 h 392"/>
                  <a:gd name="T2" fmla="*/ 471 w 471"/>
                  <a:gd name="T3" fmla="*/ 138 h 392"/>
                  <a:gd name="T4" fmla="*/ 300 w 471"/>
                  <a:gd name="T5" fmla="*/ 107 h 392"/>
                  <a:gd name="T6" fmla="*/ 156 w 471"/>
                  <a:gd name="T7" fmla="*/ 245 h 392"/>
                  <a:gd name="T8" fmla="*/ 154 w 471"/>
                  <a:gd name="T9" fmla="*/ 5 h 392"/>
                  <a:gd name="T10" fmla="*/ 0 w 471"/>
                  <a:gd name="T11" fmla="*/ 0 h 392"/>
                  <a:gd name="T12" fmla="*/ 2 w 471"/>
                  <a:gd name="T13" fmla="*/ 197 h 392"/>
                  <a:gd name="T14" fmla="*/ 208 w 471"/>
                  <a:gd name="T15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1" h="392">
                    <a:moveTo>
                      <a:pt x="208" y="392"/>
                    </a:moveTo>
                    <a:lnTo>
                      <a:pt x="471" y="138"/>
                    </a:lnTo>
                    <a:lnTo>
                      <a:pt x="300" y="107"/>
                    </a:lnTo>
                    <a:lnTo>
                      <a:pt x="156" y="245"/>
                    </a:lnTo>
                    <a:lnTo>
                      <a:pt x="154" y="5"/>
                    </a:lnTo>
                    <a:lnTo>
                      <a:pt x="0" y="0"/>
                    </a:lnTo>
                    <a:lnTo>
                      <a:pt x="2" y="197"/>
                    </a:lnTo>
                    <a:lnTo>
                      <a:pt x="208" y="3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6" name="Freeform 30"/>
              <p:cNvSpPr>
                <a:spLocks/>
              </p:cNvSpPr>
              <p:nvPr/>
            </p:nvSpPr>
            <p:spPr bwMode="auto">
              <a:xfrm>
                <a:off x="4309585" y="3399752"/>
                <a:ext cx="57947" cy="41970"/>
              </a:xfrm>
              <a:custGeom>
                <a:avLst/>
                <a:gdLst>
                  <a:gd name="T0" fmla="*/ 262 w 470"/>
                  <a:gd name="T1" fmla="*/ 0 h 365"/>
                  <a:gd name="T2" fmla="*/ 0 w 470"/>
                  <a:gd name="T3" fmla="*/ 249 h 365"/>
                  <a:gd name="T4" fmla="*/ 179 w 470"/>
                  <a:gd name="T5" fmla="*/ 280 h 365"/>
                  <a:gd name="T6" fmla="*/ 309 w 470"/>
                  <a:gd name="T7" fmla="*/ 156 h 365"/>
                  <a:gd name="T8" fmla="*/ 309 w 470"/>
                  <a:gd name="T9" fmla="*/ 365 h 365"/>
                  <a:gd name="T10" fmla="*/ 470 w 470"/>
                  <a:gd name="T11" fmla="*/ 360 h 365"/>
                  <a:gd name="T12" fmla="*/ 468 w 470"/>
                  <a:gd name="T13" fmla="*/ 197 h 365"/>
                  <a:gd name="T14" fmla="*/ 262 w 470"/>
                  <a:gd name="T1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0" h="365">
                    <a:moveTo>
                      <a:pt x="262" y="0"/>
                    </a:moveTo>
                    <a:lnTo>
                      <a:pt x="0" y="249"/>
                    </a:lnTo>
                    <a:lnTo>
                      <a:pt x="179" y="280"/>
                    </a:lnTo>
                    <a:lnTo>
                      <a:pt x="309" y="156"/>
                    </a:lnTo>
                    <a:lnTo>
                      <a:pt x="309" y="365"/>
                    </a:lnTo>
                    <a:lnTo>
                      <a:pt x="470" y="360"/>
                    </a:lnTo>
                    <a:lnTo>
                      <a:pt x="468" y="197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7" name="Freeform 31"/>
              <p:cNvSpPr>
                <a:spLocks/>
              </p:cNvSpPr>
              <p:nvPr/>
            </p:nvSpPr>
            <p:spPr bwMode="auto">
              <a:xfrm>
                <a:off x="4309585" y="3362382"/>
                <a:ext cx="95920" cy="69566"/>
              </a:xfrm>
              <a:custGeom>
                <a:avLst/>
                <a:gdLst>
                  <a:gd name="T0" fmla="*/ 482 w 778"/>
                  <a:gd name="T1" fmla="*/ 294 h 605"/>
                  <a:gd name="T2" fmla="*/ 340 w 778"/>
                  <a:gd name="T3" fmla="*/ 161 h 605"/>
                  <a:gd name="T4" fmla="*/ 170 w 778"/>
                  <a:gd name="T5" fmla="*/ 0 h 605"/>
                  <a:gd name="T6" fmla="*/ 0 w 778"/>
                  <a:gd name="T7" fmla="*/ 31 h 605"/>
                  <a:gd name="T8" fmla="*/ 302 w 778"/>
                  <a:gd name="T9" fmla="*/ 322 h 605"/>
                  <a:gd name="T10" fmla="*/ 411 w 778"/>
                  <a:gd name="T11" fmla="*/ 427 h 605"/>
                  <a:gd name="T12" fmla="*/ 598 w 778"/>
                  <a:gd name="T13" fmla="*/ 605 h 605"/>
                  <a:gd name="T14" fmla="*/ 778 w 778"/>
                  <a:gd name="T15" fmla="*/ 574 h 605"/>
                  <a:gd name="T16" fmla="*/ 482 w 778"/>
                  <a:gd name="T17" fmla="*/ 29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8" h="605">
                    <a:moveTo>
                      <a:pt x="482" y="294"/>
                    </a:moveTo>
                    <a:lnTo>
                      <a:pt x="340" y="161"/>
                    </a:lnTo>
                    <a:lnTo>
                      <a:pt x="170" y="0"/>
                    </a:lnTo>
                    <a:lnTo>
                      <a:pt x="0" y="31"/>
                    </a:lnTo>
                    <a:lnTo>
                      <a:pt x="302" y="322"/>
                    </a:lnTo>
                    <a:lnTo>
                      <a:pt x="411" y="427"/>
                    </a:lnTo>
                    <a:lnTo>
                      <a:pt x="598" y="605"/>
                    </a:lnTo>
                    <a:lnTo>
                      <a:pt x="778" y="574"/>
                    </a:lnTo>
                    <a:lnTo>
                      <a:pt x="482" y="2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8" name="Freeform 32"/>
              <p:cNvSpPr>
                <a:spLocks/>
              </p:cNvSpPr>
              <p:nvPr/>
            </p:nvSpPr>
            <p:spPr bwMode="auto">
              <a:xfrm>
                <a:off x="4504015" y="3348239"/>
                <a:ext cx="58070" cy="44729"/>
              </a:xfrm>
              <a:custGeom>
                <a:avLst/>
                <a:gdLst>
                  <a:gd name="T0" fmla="*/ 206 w 471"/>
                  <a:gd name="T1" fmla="*/ 389 h 389"/>
                  <a:gd name="T2" fmla="*/ 471 w 471"/>
                  <a:gd name="T3" fmla="*/ 137 h 389"/>
                  <a:gd name="T4" fmla="*/ 301 w 471"/>
                  <a:gd name="T5" fmla="*/ 106 h 389"/>
                  <a:gd name="T6" fmla="*/ 154 w 471"/>
                  <a:gd name="T7" fmla="*/ 242 h 389"/>
                  <a:gd name="T8" fmla="*/ 152 w 471"/>
                  <a:gd name="T9" fmla="*/ 2 h 389"/>
                  <a:gd name="T10" fmla="*/ 0 w 471"/>
                  <a:gd name="T11" fmla="*/ 0 h 389"/>
                  <a:gd name="T12" fmla="*/ 0 w 471"/>
                  <a:gd name="T13" fmla="*/ 194 h 389"/>
                  <a:gd name="T14" fmla="*/ 206 w 471"/>
                  <a:gd name="T15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1" h="389">
                    <a:moveTo>
                      <a:pt x="206" y="389"/>
                    </a:moveTo>
                    <a:lnTo>
                      <a:pt x="471" y="137"/>
                    </a:lnTo>
                    <a:lnTo>
                      <a:pt x="301" y="106"/>
                    </a:lnTo>
                    <a:lnTo>
                      <a:pt x="154" y="242"/>
                    </a:lnTo>
                    <a:lnTo>
                      <a:pt x="152" y="2"/>
                    </a:lnTo>
                    <a:lnTo>
                      <a:pt x="0" y="0"/>
                    </a:lnTo>
                    <a:lnTo>
                      <a:pt x="0" y="194"/>
                    </a:lnTo>
                    <a:lnTo>
                      <a:pt x="206" y="3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Freeform 33"/>
              <p:cNvSpPr>
                <a:spLocks/>
              </p:cNvSpPr>
              <p:nvPr/>
            </p:nvSpPr>
            <p:spPr bwMode="auto">
              <a:xfrm>
                <a:off x="4465795" y="3397797"/>
                <a:ext cx="58070" cy="41740"/>
              </a:xfrm>
              <a:custGeom>
                <a:avLst/>
                <a:gdLst>
                  <a:gd name="T0" fmla="*/ 265 w 471"/>
                  <a:gd name="T1" fmla="*/ 0 h 363"/>
                  <a:gd name="T2" fmla="*/ 0 w 471"/>
                  <a:gd name="T3" fmla="*/ 247 h 363"/>
                  <a:gd name="T4" fmla="*/ 182 w 471"/>
                  <a:gd name="T5" fmla="*/ 280 h 363"/>
                  <a:gd name="T6" fmla="*/ 310 w 471"/>
                  <a:gd name="T7" fmla="*/ 157 h 363"/>
                  <a:gd name="T8" fmla="*/ 310 w 471"/>
                  <a:gd name="T9" fmla="*/ 363 h 363"/>
                  <a:gd name="T10" fmla="*/ 471 w 471"/>
                  <a:gd name="T11" fmla="*/ 358 h 363"/>
                  <a:gd name="T12" fmla="*/ 469 w 471"/>
                  <a:gd name="T13" fmla="*/ 195 h 363"/>
                  <a:gd name="T14" fmla="*/ 265 w 471"/>
                  <a:gd name="T15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1" h="363">
                    <a:moveTo>
                      <a:pt x="265" y="0"/>
                    </a:moveTo>
                    <a:lnTo>
                      <a:pt x="0" y="247"/>
                    </a:lnTo>
                    <a:lnTo>
                      <a:pt x="182" y="280"/>
                    </a:lnTo>
                    <a:lnTo>
                      <a:pt x="310" y="157"/>
                    </a:lnTo>
                    <a:lnTo>
                      <a:pt x="310" y="363"/>
                    </a:lnTo>
                    <a:lnTo>
                      <a:pt x="471" y="358"/>
                    </a:lnTo>
                    <a:lnTo>
                      <a:pt x="469" y="19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Freeform 34"/>
              <p:cNvSpPr>
                <a:spLocks/>
              </p:cNvSpPr>
              <p:nvPr/>
            </p:nvSpPr>
            <p:spPr bwMode="auto">
              <a:xfrm>
                <a:off x="4465795" y="3360427"/>
                <a:ext cx="96290" cy="69566"/>
              </a:xfrm>
              <a:custGeom>
                <a:avLst/>
                <a:gdLst>
                  <a:gd name="T0" fmla="*/ 483 w 781"/>
                  <a:gd name="T1" fmla="*/ 292 h 605"/>
                  <a:gd name="T2" fmla="*/ 341 w 781"/>
                  <a:gd name="T3" fmla="*/ 159 h 605"/>
                  <a:gd name="T4" fmla="*/ 171 w 781"/>
                  <a:gd name="T5" fmla="*/ 0 h 605"/>
                  <a:gd name="T6" fmla="*/ 0 w 781"/>
                  <a:gd name="T7" fmla="*/ 31 h 605"/>
                  <a:gd name="T8" fmla="*/ 303 w 781"/>
                  <a:gd name="T9" fmla="*/ 321 h 605"/>
                  <a:gd name="T10" fmla="*/ 412 w 781"/>
                  <a:gd name="T11" fmla="*/ 425 h 605"/>
                  <a:gd name="T12" fmla="*/ 599 w 781"/>
                  <a:gd name="T13" fmla="*/ 605 h 605"/>
                  <a:gd name="T14" fmla="*/ 781 w 781"/>
                  <a:gd name="T15" fmla="*/ 572 h 605"/>
                  <a:gd name="T16" fmla="*/ 483 w 781"/>
                  <a:gd name="T17" fmla="*/ 292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" h="605">
                    <a:moveTo>
                      <a:pt x="483" y="292"/>
                    </a:moveTo>
                    <a:lnTo>
                      <a:pt x="341" y="159"/>
                    </a:lnTo>
                    <a:lnTo>
                      <a:pt x="171" y="0"/>
                    </a:lnTo>
                    <a:lnTo>
                      <a:pt x="0" y="31"/>
                    </a:lnTo>
                    <a:lnTo>
                      <a:pt x="303" y="321"/>
                    </a:lnTo>
                    <a:lnTo>
                      <a:pt x="412" y="425"/>
                    </a:lnTo>
                    <a:lnTo>
                      <a:pt x="599" y="605"/>
                    </a:lnTo>
                    <a:lnTo>
                      <a:pt x="781" y="572"/>
                    </a:lnTo>
                    <a:lnTo>
                      <a:pt x="483" y="2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91" name="Rectangle 490"/>
          <p:cNvSpPr/>
          <p:nvPr/>
        </p:nvSpPr>
        <p:spPr>
          <a:xfrm>
            <a:off x="3805269" y="4841244"/>
            <a:ext cx="4544606" cy="677108"/>
          </a:xfrm>
          <a:prstGeom prst="rect">
            <a:avLst/>
          </a:prstGeom>
          <a:noFill/>
        </p:spPr>
        <p:txBody>
          <a:bodyPr wrap="square" lIns="182854" tIns="0" rIns="0" bIns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Protect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30619" y="2855282"/>
            <a:ext cx="1281860" cy="1287936"/>
            <a:chOff x="5482522" y="3038131"/>
            <a:chExt cx="1282042" cy="1288119"/>
          </a:xfrm>
        </p:grpSpPr>
        <p:sp>
          <p:nvSpPr>
            <p:cNvPr id="487" name="Oval 486"/>
            <p:cNvSpPr/>
            <p:nvPr/>
          </p:nvSpPr>
          <p:spPr bwMode="auto">
            <a:xfrm flipH="1" flipV="1">
              <a:off x="5482522" y="3038131"/>
              <a:ext cx="1282042" cy="128811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5584068" y="3759640"/>
              <a:ext cx="878380" cy="277038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ACCESS CONTROL</a:t>
              </a:r>
            </a:p>
          </p:txBody>
        </p:sp>
        <p:sp>
          <p:nvSpPr>
            <p:cNvPr id="489" name="Freeform 43"/>
            <p:cNvSpPr>
              <a:spLocks noEditPoints="1"/>
            </p:cNvSpPr>
            <p:nvPr/>
          </p:nvSpPr>
          <p:spPr bwMode="auto">
            <a:xfrm>
              <a:off x="5935441" y="3244366"/>
              <a:ext cx="396766" cy="395016"/>
            </a:xfrm>
            <a:custGeom>
              <a:avLst/>
              <a:gdLst>
                <a:gd name="T0" fmla="*/ 1222 w 2445"/>
                <a:gd name="T1" fmla="*/ 2446 h 2446"/>
                <a:gd name="T2" fmla="*/ 727 w 2445"/>
                <a:gd name="T3" fmla="*/ 719 h 2446"/>
                <a:gd name="T4" fmla="*/ 1511 w 2445"/>
                <a:gd name="T5" fmla="*/ 574 h 2446"/>
                <a:gd name="T6" fmla="*/ 1661 w 2445"/>
                <a:gd name="T7" fmla="*/ 737 h 2446"/>
                <a:gd name="T8" fmla="*/ 1288 w 2445"/>
                <a:gd name="T9" fmla="*/ 595 h 2446"/>
                <a:gd name="T10" fmla="*/ 789 w 2445"/>
                <a:gd name="T11" fmla="*/ 768 h 2446"/>
                <a:gd name="T12" fmla="*/ 672 w 2445"/>
                <a:gd name="T13" fmla="*/ 994 h 2446"/>
                <a:gd name="T14" fmla="*/ 1291 w 2445"/>
                <a:gd name="T15" fmla="*/ 652 h 2446"/>
                <a:gd name="T16" fmla="*/ 1735 w 2445"/>
                <a:gd name="T17" fmla="*/ 944 h 2446"/>
                <a:gd name="T18" fmla="*/ 1661 w 2445"/>
                <a:gd name="T19" fmla="*/ 967 h 2446"/>
                <a:gd name="T20" fmla="*/ 1157 w 2445"/>
                <a:gd name="T21" fmla="*/ 729 h 2446"/>
                <a:gd name="T22" fmla="*/ 740 w 2445"/>
                <a:gd name="T23" fmla="*/ 1034 h 2446"/>
                <a:gd name="T24" fmla="*/ 718 w 2445"/>
                <a:gd name="T25" fmla="*/ 1748 h 2446"/>
                <a:gd name="T26" fmla="*/ 1105 w 2445"/>
                <a:gd name="T27" fmla="*/ 1366 h 2446"/>
                <a:gd name="T28" fmla="*/ 1253 w 2445"/>
                <a:gd name="T29" fmla="*/ 1263 h 2446"/>
                <a:gd name="T30" fmla="*/ 877 w 2445"/>
                <a:gd name="T31" fmla="*/ 1704 h 2446"/>
                <a:gd name="T32" fmla="*/ 831 w 2445"/>
                <a:gd name="T33" fmla="*/ 1849 h 2446"/>
                <a:gd name="T34" fmla="*/ 1207 w 2445"/>
                <a:gd name="T35" fmla="*/ 1485 h 2446"/>
                <a:gd name="T36" fmla="*/ 1296 w 2445"/>
                <a:gd name="T37" fmla="*/ 1192 h 2446"/>
                <a:gd name="T38" fmla="*/ 1029 w 2445"/>
                <a:gd name="T39" fmla="*/ 1354 h 2446"/>
                <a:gd name="T40" fmla="*/ 656 w 2445"/>
                <a:gd name="T41" fmla="*/ 1621 h 2446"/>
                <a:gd name="T42" fmla="*/ 1028 w 2445"/>
                <a:gd name="T43" fmla="*/ 1194 h 2446"/>
                <a:gd name="T44" fmla="*/ 1379 w 2445"/>
                <a:gd name="T45" fmla="*/ 1180 h 2446"/>
                <a:gd name="T46" fmla="*/ 1014 w 2445"/>
                <a:gd name="T47" fmla="*/ 1778 h 2446"/>
                <a:gd name="T48" fmla="*/ 1284 w 2445"/>
                <a:gd name="T49" fmla="*/ 1943 h 2446"/>
                <a:gd name="T50" fmla="*/ 1174 w 2445"/>
                <a:gd name="T51" fmla="*/ 1827 h 2446"/>
                <a:gd name="T52" fmla="*/ 1054 w 2445"/>
                <a:gd name="T53" fmla="*/ 1906 h 2446"/>
                <a:gd name="T54" fmla="*/ 993 w 2445"/>
                <a:gd name="T55" fmla="*/ 1857 h 2446"/>
                <a:gd name="T56" fmla="*/ 1273 w 2445"/>
                <a:gd name="T57" fmla="*/ 1811 h 2446"/>
                <a:gd name="T58" fmla="*/ 1448 w 2445"/>
                <a:gd name="T59" fmla="*/ 1895 h 2446"/>
                <a:gd name="T60" fmla="*/ 1417 w 2445"/>
                <a:gd name="T61" fmla="*/ 1891 h 2446"/>
                <a:gd name="T62" fmla="*/ 1325 w 2445"/>
                <a:gd name="T63" fmla="*/ 1532 h 2446"/>
                <a:gd name="T64" fmla="*/ 1403 w 2445"/>
                <a:gd name="T65" fmla="*/ 1771 h 2446"/>
                <a:gd name="T66" fmla="*/ 1448 w 2445"/>
                <a:gd name="T67" fmla="*/ 1895 h 2446"/>
                <a:gd name="T68" fmla="*/ 1434 w 2445"/>
                <a:gd name="T69" fmla="*/ 1635 h 2446"/>
                <a:gd name="T70" fmla="*/ 1446 w 2445"/>
                <a:gd name="T71" fmla="*/ 1238 h 2446"/>
                <a:gd name="T72" fmla="*/ 963 w 2445"/>
                <a:gd name="T73" fmla="*/ 1188 h 2446"/>
                <a:gd name="T74" fmla="*/ 668 w 2445"/>
                <a:gd name="T75" fmla="*/ 1453 h 2446"/>
                <a:gd name="T76" fmla="*/ 809 w 2445"/>
                <a:gd name="T77" fmla="*/ 1275 h 2446"/>
                <a:gd name="T78" fmla="*/ 1240 w 2445"/>
                <a:gd name="T79" fmla="*/ 924 h 2446"/>
                <a:gd name="T80" fmla="*/ 1525 w 2445"/>
                <a:gd name="T81" fmla="*/ 1233 h 2446"/>
                <a:gd name="T82" fmla="*/ 1522 w 2445"/>
                <a:gd name="T83" fmla="*/ 1640 h 2446"/>
                <a:gd name="T84" fmla="*/ 1653 w 2445"/>
                <a:gd name="T85" fmla="*/ 1777 h 2446"/>
                <a:gd name="T86" fmla="*/ 1552 w 2445"/>
                <a:gd name="T87" fmla="*/ 1428 h 2446"/>
                <a:gd name="T88" fmla="*/ 1535 w 2445"/>
                <a:gd name="T89" fmla="*/ 1042 h 2446"/>
                <a:gd name="T90" fmla="*/ 939 w 2445"/>
                <a:gd name="T91" fmla="*/ 991 h 2446"/>
                <a:gd name="T92" fmla="*/ 695 w 2445"/>
                <a:gd name="T93" fmla="*/ 1263 h 2446"/>
                <a:gd name="T94" fmla="*/ 803 w 2445"/>
                <a:gd name="T95" fmla="*/ 1047 h 2446"/>
                <a:gd name="T96" fmla="*/ 1455 w 2445"/>
                <a:gd name="T97" fmla="*/ 852 h 2446"/>
                <a:gd name="T98" fmla="*/ 1637 w 2445"/>
                <a:gd name="T99" fmla="*/ 1384 h 2446"/>
                <a:gd name="T100" fmla="*/ 1719 w 2445"/>
                <a:gd name="T101" fmla="*/ 1628 h 2446"/>
                <a:gd name="T102" fmla="*/ 1758 w 2445"/>
                <a:gd name="T103" fmla="*/ 1510 h 2446"/>
                <a:gd name="T104" fmla="*/ 1682 w 2445"/>
                <a:gd name="T105" fmla="*/ 1492 h 2446"/>
                <a:gd name="T106" fmla="*/ 1673 w 2445"/>
                <a:gd name="T107" fmla="*/ 1090 h 2446"/>
                <a:gd name="T108" fmla="*/ 1771 w 2445"/>
                <a:gd name="T109" fmla="*/ 114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5" h="2446">
                  <a:moveTo>
                    <a:pt x="1222" y="0"/>
                  </a:moveTo>
                  <a:cubicBezTo>
                    <a:pt x="547" y="0"/>
                    <a:pt x="0" y="548"/>
                    <a:pt x="0" y="1223"/>
                  </a:cubicBezTo>
                  <a:cubicBezTo>
                    <a:pt x="0" y="1898"/>
                    <a:pt x="547" y="2446"/>
                    <a:pt x="1222" y="2446"/>
                  </a:cubicBezTo>
                  <a:cubicBezTo>
                    <a:pt x="1898" y="2446"/>
                    <a:pt x="2445" y="1898"/>
                    <a:pt x="2445" y="1223"/>
                  </a:cubicBezTo>
                  <a:cubicBezTo>
                    <a:pt x="2445" y="548"/>
                    <a:pt x="1898" y="0"/>
                    <a:pt x="1222" y="0"/>
                  </a:cubicBezTo>
                  <a:close/>
                  <a:moveTo>
                    <a:pt x="727" y="719"/>
                  </a:moveTo>
                  <a:cubicBezTo>
                    <a:pt x="757" y="681"/>
                    <a:pt x="793" y="650"/>
                    <a:pt x="833" y="623"/>
                  </a:cubicBezTo>
                  <a:cubicBezTo>
                    <a:pt x="916" y="565"/>
                    <a:pt x="1009" y="531"/>
                    <a:pt x="1110" y="518"/>
                  </a:cubicBezTo>
                  <a:cubicBezTo>
                    <a:pt x="1249" y="500"/>
                    <a:pt x="1383" y="517"/>
                    <a:pt x="1511" y="574"/>
                  </a:cubicBezTo>
                  <a:cubicBezTo>
                    <a:pt x="1567" y="599"/>
                    <a:pt x="1619" y="632"/>
                    <a:pt x="1666" y="671"/>
                  </a:cubicBezTo>
                  <a:cubicBezTo>
                    <a:pt x="1677" y="680"/>
                    <a:pt x="1682" y="690"/>
                    <a:pt x="1682" y="706"/>
                  </a:cubicBezTo>
                  <a:cubicBezTo>
                    <a:pt x="1682" y="718"/>
                    <a:pt x="1675" y="730"/>
                    <a:pt x="1661" y="737"/>
                  </a:cubicBezTo>
                  <a:cubicBezTo>
                    <a:pt x="1647" y="744"/>
                    <a:pt x="1633" y="743"/>
                    <a:pt x="1620" y="734"/>
                  </a:cubicBezTo>
                  <a:cubicBezTo>
                    <a:pt x="1608" y="726"/>
                    <a:pt x="1598" y="717"/>
                    <a:pt x="1586" y="709"/>
                  </a:cubicBezTo>
                  <a:cubicBezTo>
                    <a:pt x="1497" y="644"/>
                    <a:pt x="1397" y="607"/>
                    <a:pt x="1288" y="595"/>
                  </a:cubicBezTo>
                  <a:cubicBezTo>
                    <a:pt x="1190" y="584"/>
                    <a:pt x="1094" y="591"/>
                    <a:pt x="1000" y="625"/>
                  </a:cubicBezTo>
                  <a:cubicBezTo>
                    <a:pt x="929" y="650"/>
                    <a:pt x="866" y="689"/>
                    <a:pt x="812" y="742"/>
                  </a:cubicBezTo>
                  <a:cubicBezTo>
                    <a:pt x="804" y="750"/>
                    <a:pt x="796" y="759"/>
                    <a:pt x="789" y="768"/>
                  </a:cubicBezTo>
                  <a:cubicBezTo>
                    <a:pt x="774" y="786"/>
                    <a:pt x="749" y="789"/>
                    <a:pt x="732" y="775"/>
                  </a:cubicBezTo>
                  <a:cubicBezTo>
                    <a:pt x="715" y="762"/>
                    <a:pt x="712" y="737"/>
                    <a:pt x="727" y="719"/>
                  </a:cubicBezTo>
                  <a:close/>
                  <a:moveTo>
                    <a:pt x="672" y="994"/>
                  </a:moveTo>
                  <a:cubicBezTo>
                    <a:pt x="719" y="917"/>
                    <a:pt x="772" y="843"/>
                    <a:pt x="840" y="782"/>
                  </a:cubicBezTo>
                  <a:cubicBezTo>
                    <a:pt x="914" y="716"/>
                    <a:pt x="1000" y="676"/>
                    <a:pt x="1097" y="658"/>
                  </a:cubicBezTo>
                  <a:cubicBezTo>
                    <a:pt x="1161" y="647"/>
                    <a:pt x="1226" y="644"/>
                    <a:pt x="1291" y="652"/>
                  </a:cubicBezTo>
                  <a:cubicBezTo>
                    <a:pt x="1378" y="663"/>
                    <a:pt x="1458" y="693"/>
                    <a:pt x="1532" y="740"/>
                  </a:cubicBezTo>
                  <a:cubicBezTo>
                    <a:pt x="1606" y="788"/>
                    <a:pt x="1670" y="847"/>
                    <a:pt x="1722" y="918"/>
                  </a:cubicBezTo>
                  <a:cubicBezTo>
                    <a:pt x="1728" y="926"/>
                    <a:pt x="1731" y="936"/>
                    <a:pt x="1735" y="944"/>
                  </a:cubicBezTo>
                  <a:cubicBezTo>
                    <a:pt x="1734" y="945"/>
                    <a:pt x="1734" y="945"/>
                    <a:pt x="1733" y="945"/>
                  </a:cubicBezTo>
                  <a:cubicBezTo>
                    <a:pt x="1733" y="962"/>
                    <a:pt x="1722" y="977"/>
                    <a:pt x="1706" y="983"/>
                  </a:cubicBezTo>
                  <a:cubicBezTo>
                    <a:pt x="1689" y="988"/>
                    <a:pt x="1672" y="983"/>
                    <a:pt x="1661" y="967"/>
                  </a:cubicBezTo>
                  <a:cubicBezTo>
                    <a:pt x="1638" y="936"/>
                    <a:pt x="1612" y="907"/>
                    <a:pt x="1583" y="880"/>
                  </a:cubicBezTo>
                  <a:cubicBezTo>
                    <a:pt x="1511" y="812"/>
                    <a:pt x="1429" y="763"/>
                    <a:pt x="1332" y="739"/>
                  </a:cubicBezTo>
                  <a:cubicBezTo>
                    <a:pt x="1274" y="725"/>
                    <a:pt x="1216" y="723"/>
                    <a:pt x="1157" y="729"/>
                  </a:cubicBezTo>
                  <a:cubicBezTo>
                    <a:pt x="1094" y="736"/>
                    <a:pt x="1034" y="752"/>
                    <a:pt x="979" y="781"/>
                  </a:cubicBezTo>
                  <a:cubicBezTo>
                    <a:pt x="921" y="811"/>
                    <a:pt x="873" y="854"/>
                    <a:pt x="832" y="905"/>
                  </a:cubicBezTo>
                  <a:cubicBezTo>
                    <a:pt x="798" y="946"/>
                    <a:pt x="767" y="988"/>
                    <a:pt x="740" y="1034"/>
                  </a:cubicBezTo>
                  <a:cubicBezTo>
                    <a:pt x="728" y="1054"/>
                    <a:pt x="704" y="1060"/>
                    <a:pt x="685" y="1048"/>
                  </a:cubicBezTo>
                  <a:cubicBezTo>
                    <a:pt x="666" y="1037"/>
                    <a:pt x="660" y="1014"/>
                    <a:pt x="672" y="994"/>
                  </a:cubicBezTo>
                  <a:close/>
                  <a:moveTo>
                    <a:pt x="718" y="1748"/>
                  </a:moveTo>
                  <a:cubicBezTo>
                    <a:pt x="716" y="1732"/>
                    <a:pt x="723" y="1721"/>
                    <a:pt x="736" y="1711"/>
                  </a:cubicBezTo>
                  <a:cubicBezTo>
                    <a:pt x="777" y="1680"/>
                    <a:pt x="819" y="1650"/>
                    <a:pt x="859" y="1617"/>
                  </a:cubicBezTo>
                  <a:cubicBezTo>
                    <a:pt x="951" y="1543"/>
                    <a:pt x="1034" y="1461"/>
                    <a:pt x="1105" y="1366"/>
                  </a:cubicBezTo>
                  <a:cubicBezTo>
                    <a:pt x="1133" y="1328"/>
                    <a:pt x="1158" y="1289"/>
                    <a:pt x="1177" y="1246"/>
                  </a:cubicBezTo>
                  <a:cubicBezTo>
                    <a:pt x="1184" y="1228"/>
                    <a:pt x="1203" y="1219"/>
                    <a:pt x="1222" y="1224"/>
                  </a:cubicBezTo>
                  <a:cubicBezTo>
                    <a:pt x="1240" y="1228"/>
                    <a:pt x="1252" y="1244"/>
                    <a:pt x="1253" y="1263"/>
                  </a:cubicBezTo>
                  <a:cubicBezTo>
                    <a:pt x="1251" y="1269"/>
                    <a:pt x="1249" y="1276"/>
                    <a:pt x="1247" y="1282"/>
                  </a:cubicBezTo>
                  <a:cubicBezTo>
                    <a:pt x="1223" y="1336"/>
                    <a:pt x="1191" y="1385"/>
                    <a:pt x="1155" y="1431"/>
                  </a:cubicBezTo>
                  <a:cubicBezTo>
                    <a:pt x="1075" y="1535"/>
                    <a:pt x="980" y="1623"/>
                    <a:pt x="877" y="1704"/>
                  </a:cubicBezTo>
                  <a:cubicBezTo>
                    <a:pt x="846" y="1729"/>
                    <a:pt x="813" y="1753"/>
                    <a:pt x="781" y="1776"/>
                  </a:cubicBezTo>
                  <a:cubicBezTo>
                    <a:pt x="755" y="1795"/>
                    <a:pt x="720" y="1779"/>
                    <a:pt x="718" y="1748"/>
                  </a:cubicBezTo>
                  <a:close/>
                  <a:moveTo>
                    <a:pt x="831" y="1849"/>
                  </a:moveTo>
                  <a:cubicBezTo>
                    <a:pt x="827" y="1832"/>
                    <a:pt x="834" y="1818"/>
                    <a:pt x="848" y="1807"/>
                  </a:cubicBezTo>
                  <a:cubicBezTo>
                    <a:pt x="889" y="1776"/>
                    <a:pt x="930" y="1746"/>
                    <a:pt x="970" y="1713"/>
                  </a:cubicBezTo>
                  <a:cubicBezTo>
                    <a:pt x="1055" y="1644"/>
                    <a:pt x="1136" y="1570"/>
                    <a:pt x="1207" y="1485"/>
                  </a:cubicBezTo>
                  <a:cubicBezTo>
                    <a:pt x="1245" y="1440"/>
                    <a:pt x="1281" y="1393"/>
                    <a:pt x="1303" y="1338"/>
                  </a:cubicBezTo>
                  <a:cubicBezTo>
                    <a:pt x="1315" y="1311"/>
                    <a:pt x="1323" y="1284"/>
                    <a:pt x="1319" y="1254"/>
                  </a:cubicBezTo>
                  <a:cubicBezTo>
                    <a:pt x="1315" y="1232"/>
                    <a:pt x="1308" y="1211"/>
                    <a:pt x="1296" y="1192"/>
                  </a:cubicBezTo>
                  <a:cubicBezTo>
                    <a:pt x="1267" y="1145"/>
                    <a:pt x="1213" y="1130"/>
                    <a:pt x="1164" y="1156"/>
                  </a:cubicBezTo>
                  <a:cubicBezTo>
                    <a:pt x="1135" y="1171"/>
                    <a:pt x="1115" y="1195"/>
                    <a:pt x="1101" y="1224"/>
                  </a:cubicBezTo>
                  <a:cubicBezTo>
                    <a:pt x="1081" y="1269"/>
                    <a:pt x="1057" y="1313"/>
                    <a:pt x="1029" y="1354"/>
                  </a:cubicBezTo>
                  <a:cubicBezTo>
                    <a:pt x="986" y="1417"/>
                    <a:pt x="932" y="1469"/>
                    <a:pt x="871" y="1514"/>
                  </a:cubicBezTo>
                  <a:cubicBezTo>
                    <a:pt x="819" y="1554"/>
                    <a:pt x="766" y="1591"/>
                    <a:pt x="713" y="1630"/>
                  </a:cubicBezTo>
                  <a:cubicBezTo>
                    <a:pt x="693" y="1644"/>
                    <a:pt x="668" y="1640"/>
                    <a:pt x="656" y="1621"/>
                  </a:cubicBezTo>
                  <a:cubicBezTo>
                    <a:pt x="643" y="1603"/>
                    <a:pt x="647" y="1580"/>
                    <a:pt x="667" y="1565"/>
                  </a:cubicBezTo>
                  <a:cubicBezTo>
                    <a:pt x="717" y="1529"/>
                    <a:pt x="767" y="1493"/>
                    <a:pt x="817" y="1457"/>
                  </a:cubicBezTo>
                  <a:cubicBezTo>
                    <a:pt x="912" y="1388"/>
                    <a:pt x="982" y="1301"/>
                    <a:pt x="1028" y="1194"/>
                  </a:cubicBezTo>
                  <a:cubicBezTo>
                    <a:pt x="1052" y="1142"/>
                    <a:pt x="1088" y="1102"/>
                    <a:pt x="1142" y="1079"/>
                  </a:cubicBezTo>
                  <a:cubicBezTo>
                    <a:pt x="1165" y="1070"/>
                    <a:pt x="1188" y="1065"/>
                    <a:pt x="1213" y="1065"/>
                  </a:cubicBezTo>
                  <a:cubicBezTo>
                    <a:pt x="1285" y="1065"/>
                    <a:pt x="1348" y="1109"/>
                    <a:pt x="1379" y="1180"/>
                  </a:cubicBezTo>
                  <a:cubicBezTo>
                    <a:pt x="1408" y="1247"/>
                    <a:pt x="1402" y="1312"/>
                    <a:pt x="1373" y="1376"/>
                  </a:cubicBezTo>
                  <a:cubicBezTo>
                    <a:pt x="1346" y="1437"/>
                    <a:pt x="1307" y="1490"/>
                    <a:pt x="1265" y="1540"/>
                  </a:cubicBezTo>
                  <a:cubicBezTo>
                    <a:pt x="1190" y="1628"/>
                    <a:pt x="1104" y="1705"/>
                    <a:pt x="1014" y="1778"/>
                  </a:cubicBezTo>
                  <a:cubicBezTo>
                    <a:pt x="975" y="1810"/>
                    <a:pt x="935" y="1841"/>
                    <a:pt x="894" y="1871"/>
                  </a:cubicBezTo>
                  <a:cubicBezTo>
                    <a:pt x="870" y="1889"/>
                    <a:pt x="838" y="1878"/>
                    <a:pt x="831" y="1849"/>
                  </a:cubicBezTo>
                  <a:close/>
                  <a:moveTo>
                    <a:pt x="1284" y="1943"/>
                  </a:moveTo>
                  <a:cubicBezTo>
                    <a:pt x="1263" y="1950"/>
                    <a:pt x="1243" y="1939"/>
                    <a:pt x="1235" y="1918"/>
                  </a:cubicBezTo>
                  <a:cubicBezTo>
                    <a:pt x="1227" y="1898"/>
                    <a:pt x="1220" y="1879"/>
                    <a:pt x="1211" y="1861"/>
                  </a:cubicBezTo>
                  <a:cubicBezTo>
                    <a:pt x="1203" y="1845"/>
                    <a:pt x="1191" y="1833"/>
                    <a:pt x="1174" y="1827"/>
                  </a:cubicBezTo>
                  <a:cubicBezTo>
                    <a:pt x="1163" y="1823"/>
                    <a:pt x="1153" y="1823"/>
                    <a:pt x="1144" y="1829"/>
                  </a:cubicBezTo>
                  <a:cubicBezTo>
                    <a:pt x="1128" y="1840"/>
                    <a:pt x="1111" y="1850"/>
                    <a:pt x="1097" y="1863"/>
                  </a:cubicBezTo>
                  <a:cubicBezTo>
                    <a:pt x="1081" y="1876"/>
                    <a:pt x="1068" y="1892"/>
                    <a:pt x="1054" y="1906"/>
                  </a:cubicBezTo>
                  <a:cubicBezTo>
                    <a:pt x="1042" y="1919"/>
                    <a:pt x="1025" y="1922"/>
                    <a:pt x="1010" y="1915"/>
                  </a:cubicBezTo>
                  <a:cubicBezTo>
                    <a:pt x="994" y="1909"/>
                    <a:pt x="985" y="1894"/>
                    <a:pt x="986" y="1877"/>
                  </a:cubicBezTo>
                  <a:cubicBezTo>
                    <a:pt x="987" y="1870"/>
                    <a:pt x="989" y="1862"/>
                    <a:pt x="993" y="1857"/>
                  </a:cubicBezTo>
                  <a:cubicBezTo>
                    <a:pt x="1026" y="1818"/>
                    <a:pt x="1062" y="1783"/>
                    <a:pt x="1107" y="1759"/>
                  </a:cubicBezTo>
                  <a:cubicBezTo>
                    <a:pt x="1124" y="1751"/>
                    <a:pt x="1141" y="1746"/>
                    <a:pt x="1160" y="1746"/>
                  </a:cubicBezTo>
                  <a:cubicBezTo>
                    <a:pt x="1210" y="1748"/>
                    <a:pt x="1246" y="1771"/>
                    <a:pt x="1273" y="1811"/>
                  </a:cubicBezTo>
                  <a:cubicBezTo>
                    <a:pt x="1291" y="1837"/>
                    <a:pt x="1302" y="1866"/>
                    <a:pt x="1311" y="1896"/>
                  </a:cubicBezTo>
                  <a:cubicBezTo>
                    <a:pt x="1316" y="1916"/>
                    <a:pt x="1304" y="1937"/>
                    <a:pt x="1284" y="1943"/>
                  </a:cubicBezTo>
                  <a:close/>
                  <a:moveTo>
                    <a:pt x="1448" y="1895"/>
                  </a:moveTo>
                  <a:cubicBezTo>
                    <a:pt x="1445" y="1896"/>
                    <a:pt x="1441" y="1896"/>
                    <a:pt x="1438" y="1897"/>
                  </a:cubicBezTo>
                  <a:cubicBezTo>
                    <a:pt x="1438" y="1897"/>
                    <a:pt x="1438" y="1898"/>
                    <a:pt x="1437" y="1898"/>
                  </a:cubicBezTo>
                  <a:cubicBezTo>
                    <a:pt x="1431" y="1896"/>
                    <a:pt x="1423" y="1895"/>
                    <a:pt x="1417" y="1891"/>
                  </a:cubicBezTo>
                  <a:cubicBezTo>
                    <a:pt x="1362" y="1851"/>
                    <a:pt x="1316" y="1803"/>
                    <a:pt x="1291" y="1739"/>
                  </a:cubicBezTo>
                  <a:cubicBezTo>
                    <a:pt x="1267" y="1680"/>
                    <a:pt x="1268" y="1620"/>
                    <a:pt x="1294" y="1562"/>
                  </a:cubicBezTo>
                  <a:cubicBezTo>
                    <a:pt x="1301" y="1548"/>
                    <a:pt x="1309" y="1536"/>
                    <a:pt x="1325" y="1532"/>
                  </a:cubicBezTo>
                  <a:cubicBezTo>
                    <a:pt x="1341" y="1529"/>
                    <a:pt x="1354" y="1534"/>
                    <a:pt x="1364" y="1545"/>
                  </a:cubicBezTo>
                  <a:cubicBezTo>
                    <a:pt x="1374" y="1557"/>
                    <a:pt x="1377" y="1571"/>
                    <a:pt x="1370" y="1585"/>
                  </a:cubicBezTo>
                  <a:cubicBezTo>
                    <a:pt x="1336" y="1655"/>
                    <a:pt x="1355" y="1716"/>
                    <a:pt x="1403" y="1771"/>
                  </a:cubicBezTo>
                  <a:cubicBezTo>
                    <a:pt x="1420" y="1791"/>
                    <a:pt x="1442" y="1808"/>
                    <a:pt x="1462" y="1826"/>
                  </a:cubicBezTo>
                  <a:cubicBezTo>
                    <a:pt x="1474" y="1836"/>
                    <a:pt x="1480" y="1849"/>
                    <a:pt x="1477" y="1865"/>
                  </a:cubicBezTo>
                  <a:cubicBezTo>
                    <a:pt x="1474" y="1881"/>
                    <a:pt x="1464" y="1891"/>
                    <a:pt x="1448" y="1895"/>
                  </a:cubicBezTo>
                  <a:close/>
                  <a:moveTo>
                    <a:pt x="1653" y="1777"/>
                  </a:moveTo>
                  <a:cubicBezTo>
                    <a:pt x="1645" y="1798"/>
                    <a:pt x="1623" y="1807"/>
                    <a:pt x="1601" y="1800"/>
                  </a:cubicBezTo>
                  <a:cubicBezTo>
                    <a:pt x="1518" y="1773"/>
                    <a:pt x="1463" y="1717"/>
                    <a:pt x="1434" y="1635"/>
                  </a:cubicBezTo>
                  <a:cubicBezTo>
                    <a:pt x="1416" y="1583"/>
                    <a:pt x="1405" y="1529"/>
                    <a:pt x="1412" y="1474"/>
                  </a:cubicBezTo>
                  <a:cubicBezTo>
                    <a:pt x="1416" y="1436"/>
                    <a:pt x="1423" y="1398"/>
                    <a:pt x="1430" y="1361"/>
                  </a:cubicBezTo>
                  <a:cubicBezTo>
                    <a:pt x="1437" y="1320"/>
                    <a:pt x="1445" y="1280"/>
                    <a:pt x="1446" y="1238"/>
                  </a:cubicBezTo>
                  <a:cubicBezTo>
                    <a:pt x="1449" y="1155"/>
                    <a:pt x="1414" y="1092"/>
                    <a:pt x="1347" y="1045"/>
                  </a:cubicBezTo>
                  <a:cubicBezTo>
                    <a:pt x="1252" y="979"/>
                    <a:pt x="1133" y="989"/>
                    <a:pt x="1046" y="1071"/>
                  </a:cubicBezTo>
                  <a:cubicBezTo>
                    <a:pt x="1011" y="1104"/>
                    <a:pt x="982" y="1144"/>
                    <a:pt x="963" y="1188"/>
                  </a:cubicBezTo>
                  <a:cubicBezTo>
                    <a:pt x="936" y="1253"/>
                    <a:pt x="893" y="1306"/>
                    <a:pt x="841" y="1353"/>
                  </a:cubicBezTo>
                  <a:cubicBezTo>
                    <a:pt x="800" y="1390"/>
                    <a:pt x="757" y="1423"/>
                    <a:pt x="710" y="1453"/>
                  </a:cubicBezTo>
                  <a:cubicBezTo>
                    <a:pt x="696" y="1461"/>
                    <a:pt x="682" y="1462"/>
                    <a:pt x="668" y="1453"/>
                  </a:cubicBezTo>
                  <a:cubicBezTo>
                    <a:pt x="655" y="1446"/>
                    <a:pt x="648" y="1434"/>
                    <a:pt x="649" y="1418"/>
                  </a:cubicBezTo>
                  <a:cubicBezTo>
                    <a:pt x="649" y="1404"/>
                    <a:pt x="657" y="1393"/>
                    <a:pt x="669" y="1385"/>
                  </a:cubicBezTo>
                  <a:cubicBezTo>
                    <a:pt x="719" y="1353"/>
                    <a:pt x="767" y="1317"/>
                    <a:pt x="809" y="1275"/>
                  </a:cubicBezTo>
                  <a:cubicBezTo>
                    <a:pt x="842" y="1241"/>
                    <a:pt x="870" y="1204"/>
                    <a:pt x="889" y="1160"/>
                  </a:cubicBezTo>
                  <a:cubicBezTo>
                    <a:pt x="919" y="1093"/>
                    <a:pt x="961" y="1034"/>
                    <a:pt x="1021" y="990"/>
                  </a:cubicBezTo>
                  <a:cubicBezTo>
                    <a:pt x="1085" y="940"/>
                    <a:pt x="1158" y="917"/>
                    <a:pt x="1240" y="924"/>
                  </a:cubicBezTo>
                  <a:cubicBezTo>
                    <a:pt x="1373" y="936"/>
                    <a:pt x="1490" y="1039"/>
                    <a:pt x="1516" y="1154"/>
                  </a:cubicBezTo>
                  <a:cubicBezTo>
                    <a:pt x="1522" y="1180"/>
                    <a:pt x="1524" y="1206"/>
                    <a:pt x="1528" y="1233"/>
                  </a:cubicBezTo>
                  <a:cubicBezTo>
                    <a:pt x="1527" y="1233"/>
                    <a:pt x="1526" y="1233"/>
                    <a:pt x="1525" y="1233"/>
                  </a:cubicBezTo>
                  <a:cubicBezTo>
                    <a:pt x="1525" y="1280"/>
                    <a:pt x="1517" y="1325"/>
                    <a:pt x="1508" y="1371"/>
                  </a:cubicBezTo>
                  <a:cubicBezTo>
                    <a:pt x="1499" y="1415"/>
                    <a:pt x="1489" y="1459"/>
                    <a:pt x="1489" y="1505"/>
                  </a:cubicBezTo>
                  <a:cubicBezTo>
                    <a:pt x="1490" y="1553"/>
                    <a:pt x="1501" y="1598"/>
                    <a:pt x="1522" y="1640"/>
                  </a:cubicBezTo>
                  <a:cubicBezTo>
                    <a:pt x="1541" y="1677"/>
                    <a:pt x="1570" y="1703"/>
                    <a:pt x="1608" y="1718"/>
                  </a:cubicBezTo>
                  <a:cubicBezTo>
                    <a:pt x="1615" y="1721"/>
                    <a:pt x="1621" y="1723"/>
                    <a:pt x="1628" y="1726"/>
                  </a:cubicBezTo>
                  <a:cubicBezTo>
                    <a:pt x="1650" y="1734"/>
                    <a:pt x="1661" y="1756"/>
                    <a:pt x="1653" y="1777"/>
                  </a:cubicBezTo>
                  <a:close/>
                  <a:moveTo>
                    <a:pt x="1670" y="1689"/>
                  </a:moveTo>
                  <a:cubicBezTo>
                    <a:pt x="1616" y="1641"/>
                    <a:pt x="1570" y="1586"/>
                    <a:pt x="1554" y="1512"/>
                  </a:cubicBezTo>
                  <a:cubicBezTo>
                    <a:pt x="1548" y="1484"/>
                    <a:pt x="1548" y="1456"/>
                    <a:pt x="1552" y="1428"/>
                  </a:cubicBezTo>
                  <a:cubicBezTo>
                    <a:pt x="1560" y="1371"/>
                    <a:pt x="1569" y="1314"/>
                    <a:pt x="1576" y="1257"/>
                  </a:cubicBezTo>
                  <a:cubicBezTo>
                    <a:pt x="1581" y="1222"/>
                    <a:pt x="1586" y="1186"/>
                    <a:pt x="1580" y="1150"/>
                  </a:cubicBezTo>
                  <a:cubicBezTo>
                    <a:pt x="1574" y="1111"/>
                    <a:pt x="1556" y="1075"/>
                    <a:pt x="1535" y="1042"/>
                  </a:cubicBezTo>
                  <a:cubicBezTo>
                    <a:pt x="1476" y="947"/>
                    <a:pt x="1392" y="888"/>
                    <a:pt x="1280" y="870"/>
                  </a:cubicBezTo>
                  <a:cubicBezTo>
                    <a:pt x="1258" y="867"/>
                    <a:pt x="1235" y="866"/>
                    <a:pt x="1213" y="863"/>
                  </a:cubicBezTo>
                  <a:cubicBezTo>
                    <a:pt x="1102" y="864"/>
                    <a:pt x="1011" y="908"/>
                    <a:pt x="939" y="991"/>
                  </a:cubicBezTo>
                  <a:cubicBezTo>
                    <a:pt x="911" y="1024"/>
                    <a:pt x="887" y="1059"/>
                    <a:pt x="865" y="1096"/>
                  </a:cubicBezTo>
                  <a:cubicBezTo>
                    <a:pt x="831" y="1155"/>
                    <a:pt x="788" y="1205"/>
                    <a:pt x="732" y="1244"/>
                  </a:cubicBezTo>
                  <a:cubicBezTo>
                    <a:pt x="721" y="1252"/>
                    <a:pt x="708" y="1259"/>
                    <a:pt x="695" y="1263"/>
                  </a:cubicBezTo>
                  <a:cubicBezTo>
                    <a:pt x="678" y="1268"/>
                    <a:pt x="660" y="1257"/>
                    <a:pt x="653" y="1240"/>
                  </a:cubicBezTo>
                  <a:cubicBezTo>
                    <a:pt x="645" y="1224"/>
                    <a:pt x="650" y="1203"/>
                    <a:pt x="666" y="1193"/>
                  </a:cubicBezTo>
                  <a:cubicBezTo>
                    <a:pt x="726" y="1157"/>
                    <a:pt x="768" y="1106"/>
                    <a:pt x="803" y="1047"/>
                  </a:cubicBezTo>
                  <a:cubicBezTo>
                    <a:pt x="829" y="1002"/>
                    <a:pt x="859" y="961"/>
                    <a:pt x="894" y="924"/>
                  </a:cubicBezTo>
                  <a:cubicBezTo>
                    <a:pt x="966" y="847"/>
                    <a:pt x="1054" y="800"/>
                    <a:pt x="1160" y="789"/>
                  </a:cubicBezTo>
                  <a:cubicBezTo>
                    <a:pt x="1265" y="778"/>
                    <a:pt x="1365" y="796"/>
                    <a:pt x="1455" y="852"/>
                  </a:cubicBezTo>
                  <a:cubicBezTo>
                    <a:pt x="1556" y="915"/>
                    <a:pt x="1623" y="1006"/>
                    <a:pt x="1655" y="1121"/>
                  </a:cubicBezTo>
                  <a:cubicBezTo>
                    <a:pt x="1663" y="1150"/>
                    <a:pt x="1663" y="1181"/>
                    <a:pt x="1660" y="1212"/>
                  </a:cubicBezTo>
                  <a:cubicBezTo>
                    <a:pt x="1653" y="1269"/>
                    <a:pt x="1645" y="1327"/>
                    <a:pt x="1637" y="1384"/>
                  </a:cubicBezTo>
                  <a:cubicBezTo>
                    <a:pt x="1634" y="1411"/>
                    <a:pt x="1630" y="1438"/>
                    <a:pt x="1629" y="1466"/>
                  </a:cubicBezTo>
                  <a:cubicBezTo>
                    <a:pt x="1627" y="1496"/>
                    <a:pt x="1638" y="1524"/>
                    <a:pt x="1653" y="1549"/>
                  </a:cubicBezTo>
                  <a:cubicBezTo>
                    <a:pt x="1671" y="1579"/>
                    <a:pt x="1694" y="1604"/>
                    <a:pt x="1719" y="1628"/>
                  </a:cubicBezTo>
                  <a:cubicBezTo>
                    <a:pt x="1731" y="1639"/>
                    <a:pt x="1736" y="1652"/>
                    <a:pt x="1731" y="1668"/>
                  </a:cubicBezTo>
                  <a:cubicBezTo>
                    <a:pt x="1724" y="1695"/>
                    <a:pt x="1691" y="1708"/>
                    <a:pt x="1670" y="1689"/>
                  </a:cubicBezTo>
                  <a:close/>
                  <a:moveTo>
                    <a:pt x="1758" y="1510"/>
                  </a:moveTo>
                  <a:cubicBezTo>
                    <a:pt x="1754" y="1530"/>
                    <a:pt x="1739" y="1542"/>
                    <a:pt x="1721" y="1543"/>
                  </a:cubicBezTo>
                  <a:cubicBezTo>
                    <a:pt x="1703" y="1543"/>
                    <a:pt x="1686" y="1532"/>
                    <a:pt x="1682" y="1515"/>
                  </a:cubicBezTo>
                  <a:cubicBezTo>
                    <a:pt x="1680" y="1507"/>
                    <a:pt x="1680" y="1499"/>
                    <a:pt x="1682" y="1492"/>
                  </a:cubicBezTo>
                  <a:cubicBezTo>
                    <a:pt x="1697" y="1420"/>
                    <a:pt x="1707" y="1349"/>
                    <a:pt x="1706" y="1276"/>
                  </a:cubicBezTo>
                  <a:cubicBezTo>
                    <a:pt x="1705" y="1219"/>
                    <a:pt x="1699" y="1163"/>
                    <a:pt x="1681" y="1109"/>
                  </a:cubicBezTo>
                  <a:cubicBezTo>
                    <a:pt x="1679" y="1103"/>
                    <a:pt x="1676" y="1096"/>
                    <a:pt x="1673" y="1090"/>
                  </a:cubicBezTo>
                  <a:cubicBezTo>
                    <a:pt x="1665" y="1069"/>
                    <a:pt x="1673" y="1047"/>
                    <a:pt x="1693" y="1038"/>
                  </a:cubicBezTo>
                  <a:cubicBezTo>
                    <a:pt x="1713" y="1029"/>
                    <a:pt x="1737" y="1037"/>
                    <a:pt x="1745" y="1058"/>
                  </a:cubicBezTo>
                  <a:cubicBezTo>
                    <a:pt x="1755" y="1085"/>
                    <a:pt x="1764" y="1112"/>
                    <a:pt x="1771" y="1140"/>
                  </a:cubicBezTo>
                  <a:cubicBezTo>
                    <a:pt x="1782" y="1188"/>
                    <a:pt x="1785" y="1237"/>
                    <a:pt x="1785" y="1286"/>
                  </a:cubicBezTo>
                  <a:cubicBezTo>
                    <a:pt x="1785" y="1362"/>
                    <a:pt x="1775" y="1436"/>
                    <a:pt x="1758" y="1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67838" y="2862245"/>
            <a:ext cx="1426859" cy="1287936"/>
            <a:chOff x="6967960" y="3038131"/>
            <a:chExt cx="1427062" cy="1288119"/>
          </a:xfrm>
        </p:grpSpPr>
        <p:sp>
          <p:nvSpPr>
            <p:cNvPr id="138" name="Oval 137"/>
            <p:cNvSpPr/>
            <p:nvPr/>
          </p:nvSpPr>
          <p:spPr bwMode="auto">
            <a:xfrm flipH="1" flipV="1">
              <a:off x="7112980" y="3038131"/>
              <a:ext cx="1282042" cy="128811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6967960" y="3759640"/>
              <a:ext cx="1389270" cy="277038"/>
            </a:xfrm>
            <a:prstGeom prst="rect">
              <a:avLst/>
            </a:prstGeom>
            <a:noFill/>
          </p:spPr>
          <p:txBody>
            <a:bodyPr wrap="square" lIns="182854" tIns="0" rIns="0" bIns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 ENFORCEMENT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66660" y="3160075"/>
              <a:ext cx="365760" cy="546064"/>
              <a:chOff x="7393691" y="3113490"/>
              <a:chExt cx="462688" cy="639233"/>
            </a:xfrm>
          </p:grpSpPr>
          <p:sp>
            <p:nvSpPr>
              <p:cNvPr id="474" name="Rectangle 53"/>
              <p:cNvSpPr>
                <a:spLocks noChangeArrowheads="1"/>
              </p:cNvSpPr>
              <p:nvPr/>
            </p:nvSpPr>
            <p:spPr bwMode="auto">
              <a:xfrm>
                <a:off x="7529045" y="3443787"/>
                <a:ext cx="259543" cy="446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5" name="Rectangle 54"/>
              <p:cNvSpPr>
                <a:spLocks noChangeArrowheads="1"/>
              </p:cNvSpPr>
              <p:nvPr/>
            </p:nvSpPr>
            <p:spPr bwMode="auto">
              <a:xfrm>
                <a:off x="7529045" y="3629922"/>
                <a:ext cx="259543" cy="446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6" name="Rectangle 55"/>
              <p:cNvSpPr>
                <a:spLocks noChangeArrowheads="1"/>
              </p:cNvSpPr>
              <p:nvPr/>
            </p:nvSpPr>
            <p:spPr bwMode="auto">
              <a:xfrm>
                <a:off x="7529045" y="3536962"/>
                <a:ext cx="259543" cy="446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7" name="Freeform 56"/>
              <p:cNvSpPr>
                <a:spLocks noEditPoints="1"/>
              </p:cNvSpPr>
              <p:nvPr/>
            </p:nvSpPr>
            <p:spPr bwMode="auto">
              <a:xfrm>
                <a:off x="7393691" y="3113490"/>
                <a:ext cx="462688" cy="639233"/>
              </a:xfrm>
              <a:custGeom>
                <a:avLst/>
                <a:gdLst>
                  <a:gd name="T0" fmla="*/ 1340 w 1699"/>
                  <a:gd name="T1" fmla="*/ 697 h 2518"/>
                  <a:gd name="T2" fmla="*/ 1114 w 1699"/>
                  <a:gd name="T3" fmla="*/ 684 h 2518"/>
                  <a:gd name="T4" fmla="*/ 563 w 1699"/>
                  <a:gd name="T5" fmla="*/ 0 h 2518"/>
                  <a:gd name="T6" fmla="*/ 266 w 1699"/>
                  <a:gd name="T7" fmla="*/ 1041 h 2518"/>
                  <a:gd name="T8" fmla="*/ 275 w 1699"/>
                  <a:gd name="T9" fmla="*/ 2439 h 2518"/>
                  <a:gd name="T10" fmla="*/ 296 w 1699"/>
                  <a:gd name="T11" fmla="*/ 2473 h 2518"/>
                  <a:gd name="T12" fmla="*/ 331 w 1699"/>
                  <a:gd name="T13" fmla="*/ 2499 h 2518"/>
                  <a:gd name="T14" fmla="*/ 386 w 1699"/>
                  <a:gd name="T15" fmla="*/ 2514 h 2518"/>
                  <a:gd name="T16" fmla="*/ 1591 w 1699"/>
                  <a:gd name="T17" fmla="*/ 2517 h 2518"/>
                  <a:gd name="T18" fmla="*/ 1636 w 1699"/>
                  <a:gd name="T19" fmla="*/ 2502 h 2518"/>
                  <a:gd name="T20" fmla="*/ 1671 w 1699"/>
                  <a:gd name="T21" fmla="*/ 2473 h 2518"/>
                  <a:gd name="T22" fmla="*/ 1690 w 1699"/>
                  <a:gd name="T23" fmla="*/ 2438 h 2518"/>
                  <a:gd name="T24" fmla="*/ 1699 w 1699"/>
                  <a:gd name="T25" fmla="*/ 1057 h 2518"/>
                  <a:gd name="T26" fmla="*/ 725 w 1699"/>
                  <a:gd name="T27" fmla="*/ 310 h 2518"/>
                  <a:gd name="T28" fmla="*/ 624 w 1699"/>
                  <a:gd name="T29" fmla="*/ 780 h 2518"/>
                  <a:gd name="T30" fmla="*/ 725 w 1699"/>
                  <a:gd name="T31" fmla="*/ 310 h 2518"/>
                  <a:gd name="T32" fmla="*/ 605 w 1699"/>
                  <a:gd name="T33" fmla="*/ 801 h 2518"/>
                  <a:gd name="T34" fmla="*/ 264 w 1699"/>
                  <a:gd name="T35" fmla="*/ 531 h 2518"/>
                  <a:gd name="T36" fmla="*/ 1607 w 1699"/>
                  <a:gd name="T37" fmla="*/ 2357 h 2518"/>
                  <a:gd name="T38" fmla="*/ 1592 w 1699"/>
                  <a:gd name="T39" fmla="*/ 2396 h 2518"/>
                  <a:gd name="T40" fmla="*/ 1550 w 1699"/>
                  <a:gd name="T41" fmla="*/ 2419 h 2518"/>
                  <a:gd name="T42" fmla="*/ 1540 w 1699"/>
                  <a:gd name="T43" fmla="*/ 2424 h 2518"/>
                  <a:gd name="T44" fmla="*/ 683 w 1699"/>
                  <a:gd name="T45" fmla="*/ 2425 h 2518"/>
                  <a:gd name="T46" fmla="*/ 418 w 1699"/>
                  <a:gd name="T47" fmla="*/ 2425 h 2518"/>
                  <a:gd name="T48" fmla="*/ 381 w 1699"/>
                  <a:gd name="T49" fmla="*/ 2409 h 2518"/>
                  <a:gd name="T50" fmla="*/ 368 w 1699"/>
                  <a:gd name="T51" fmla="*/ 2391 h 2518"/>
                  <a:gd name="T52" fmla="*/ 356 w 1699"/>
                  <a:gd name="T53" fmla="*/ 1087 h 2518"/>
                  <a:gd name="T54" fmla="*/ 1083 w 1699"/>
                  <a:gd name="T55" fmla="*/ 780 h 2518"/>
                  <a:gd name="T56" fmla="*/ 1281 w 1699"/>
                  <a:gd name="T57" fmla="*/ 829 h 2518"/>
                  <a:gd name="T58" fmla="*/ 1282 w 1699"/>
                  <a:gd name="T59" fmla="*/ 993 h 2518"/>
                  <a:gd name="T60" fmla="*/ 1296 w 1699"/>
                  <a:gd name="T61" fmla="*/ 1043 h 2518"/>
                  <a:gd name="T62" fmla="*/ 1322 w 1699"/>
                  <a:gd name="T63" fmla="*/ 1078 h 2518"/>
                  <a:gd name="T64" fmla="*/ 1364 w 1699"/>
                  <a:gd name="T65" fmla="*/ 1096 h 2518"/>
                  <a:gd name="T66" fmla="*/ 1607 w 1699"/>
                  <a:gd name="T67" fmla="*/ 1145 h 2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9" h="2518">
                    <a:moveTo>
                      <a:pt x="1684" y="1022"/>
                    </a:moveTo>
                    <a:cubicBezTo>
                      <a:pt x="1340" y="697"/>
                      <a:pt x="1340" y="697"/>
                      <a:pt x="1340" y="697"/>
                    </a:cubicBezTo>
                    <a:cubicBezTo>
                      <a:pt x="1331" y="689"/>
                      <a:pt x="1319" y="684"/>
                      <a:pt x="1306" y="684"/>
                    </a:cubicBezTo>
                    <a:cubicBezTo>
                      <a:pt x="1114" y="684"/>
                      <a:pt x="1114" y="684"/>
                      <a:pt x="1114" y="684"/>
                    </a:cubicBezTo>
                    <a:cubicBezTo>
                      <a:pt x="1122" y="645"/>
                      <a:pt x="1127" y="605"/>
                      <a:pt x="1127" y="563"/>
                    </a:cubicBezTo>
                    <a:cubicBezTo>
                      <a:pt x="1127" y="252"/>
                      <a:pt x="875" y="0"/>
                      <a:pt x="563" y="0"/>
                    </a:cubicBezTo>
                    <a:cubicBezTo>
                      <a:pt x="252" y="0"/>
                      <a:pt x="0" y="252"/>
                      <a:pt x="0" y="563"/>
                    </a:cubicBezTo>
                    <a:cubicBezTo>
                      <a:pt x="0" y="765"/>
                      <a:pt x="106" y="941"/>
                      <a:pt x="266" y="1041"/>
                    </a:cubicBezTo>
                    <a:cubicBezTo>
                      <a:pt x="265" y="2403"/>
                      <a:pt x="265" y="2403"/>
                      <a:pt x="265" y="2403"/>
                    </a:cubicBezTo>
                    <a:cubicBezTo>
                      <a:pt x="275" y="2439"/>
                      <a:pt x="275" y="2439"/>
                      <a:pt x="275" y="2439"/>
                    </a:cubicBezTo>
                    <a:cubicBezTo>
                      <a:pt x="277" y="2444"/>
                      <a:pt x="279" y="2450"/>
                      <a:pt x="283" y="2454"/>
                    </a:cubicBezTo>
                    <a:cubicBezTo>
                      <a:pt x="296" y="2473"/>
                      <a:pt x="296" y="2473"/>
                      <a:pt x="296" y="2473"/>
                    </a:cubicBezTo>
                    <a:cubicBezTo>
                      <a:pt x="300" y="2478"/>
                      <a:pt x="304" y="2483"/>
                      <a:pt x="310" y="2486"/>
                    </a:cubicBezTo>
                    <a:cubicBezTo>
                      <a:pt x="331" y="2499"/>
                      <a:pt x="331" y="2499"/>
                      <a:pt x="331" y="2499"/>
                    </a:cubicBezTo>
                    <a:cubicBezTo>
                      <a:pt x="335" y="2502"/>
                      <a:pt x="340" y="2504"/>
                      <a:pt x="345" y="2505"/>
                    </a:cubicBezTo>
                    <a:cubicBezTo>
                      <a:pt x="386" y="2514"/>
                      <a:pt x="386" y="2514"/>
                      <a:pt x="386" y="2514"/>
                    </a:cubicBezTo>
                    <a:cubicBezTo>
                      <a:pt x="1578" y="2518"/>
                      <a:pt x="1578" y="2518"/>
                      <a:pt x="1578" y="2518"/>
                    </a:cubicBezTo>
                    <a:cubicBezTo>
                      <a:pt x="1583" y="2518"/>
                      <a:pt x="1587" y="2518"/>
                      <a:pt x="1591" y="2517"/>
                    </a:cubicBezTo>
                    <a:cubicBezTo>
                      <a:pt x="1622" y="2508"/>
                      <a:pt x="1622" y="2508"/>
                      <a:pt x="1622" y="2508"/>
                    </a:cubicBezTo>
                    <a:cubicBezTo>
                      <a:pt x="1627" y="2507"/>
                      <a:pt x="1632" y="2505"/>
                      <a:pt x="1636" y="2502"/>
                    </a:cubicBezTo>
                    <a:cubicBezTo>
                      <a:pt x="1657" y="2488"/>
                      <a:pt x="1657" y="2488"/>
                      <a:pt x="1657" y="2488"/>
                    </a:cubicBezTo>
                    <a:cubicBezTo>
                      <a:pt x="1663" y="2484"/>
                      <a:pt x="1668" y="2479"/>
                      <a:pt x="1671" y="2473"/>
                    </a:cubicBezTo>
                    <a:cubicBezTo>
                      <a:pt x="1684" y="2453"/>
                      <a:pt x="1684" y="2453"/>
                      <a:pt x="1684" y="2453"/>
                    </a:cubicBezTo>
                    <a:cubicBezTo>
                      <a:pt x="1687" y="2448"/>
                      <a:pt x="1689" y="2443"/>
                      <a:pt x="1690" y="2438"/>
                    </a:cubicBezTo>
                    <a:cubicBezTo>
                      <a:pt x="1699" y="2395"/>
                      <a:pt x="1699" y="2395"/>
                      <a:pt x="1699" y="2395"/>
                    </a:cubicBezTo>
                    <a:cubicBezTo>
                      <a:pt x="1699" y="1057"/>
                      <a:pt x="1699" y="1057"/>
                      <a:pt x="1699" y="1057"/>
                    </a:cubicBezTo>
                    <a:cubicBezTo>
                      <a:pt x="1699" y="1044"/>
                      <a:pt x="1694" y="1031"/>
                      <a:pt x="1684" y="1022"/>
                    </a:cubicBezTo>
                    <a:close/>
                    <a:moveTo>
                      <a:pt x="725" y="310"/>
                    </a:moveTo>
                    <a:cubicBezTo>
                      <a:pt x="856" y="310"/>
                      <a:pt x="856" y="310"/>
                      <a:pt x="856" y="310"/>
                    </a:cubicBezTo>
                    <a:cubicBezTo>
                      <a:pt x="624" y="780"/>
                      <a:pt x="624" y="780"/>
                      <a:pt x="624" y="780"/>
                    </a:cubicBezTo>
                    <a:cubicBezTo>
                      <a:pt x="545" y="671"/>
                      <a:pt x="545" y="671"/>
                      <a:pt x="545" y="671"/>
                    </a:cubicBezTo>
                    <a:lnTo>
                      <a:pt x="725" y="310"/>
                    </a:lnTo>
                    <a:close/>
                    <a:moveTo>
                      <a:pt x="408" y="531"/>
                    </a:moveTo>
                    <a:cubicBezTo>
                      <a:pt x="605" y="801"/>
                      <a:pt x="605" y="801"/>
                      <a:pt x="605" y="801"/>
                    </a:cubicBezTo>
                    <a:cubicBezTo>
                      <a:pt x="461" y="801"/>
                      <a:pt x="461" y="801"/>
                      <a:pt x="461" y="801"/>
                    </a:cubicBezTo>
                    <a:cubicBezTo>
                      <a:pt x="264" y="531"/>
                      <a:pt x="264" y="531"/>
                      <a:pt x="264" y="531"/>
                    </a:cubicBezTo>
                    <a:lnTo>
                      <a:pt x="408" y="531"/>
                    </a:lnTo>
                    <a:close/>
                    <a:moveTo>
                      <a:pt x="1607" y="2357"/>
                    </a:moveTo>
                    <a:cubicBezTo>
                      <a:pt x="1607" y="2366"/>
                      <a:pt x="1605" y="2375"/>
                      <a:pt x="1600" y="2382"/>
                    </a:cubicBezTo>
                    <a:cubicBezTo>
                      <a:pt x="1592" y="2396"/>
                      <a:pt x="1592" y="2396"/>
                      <a:pt x="1592" y="2396"/>
                    </a:cubicBezTo>
                    <a:cubicBezTo>
                      <a:pt x="1587" y="2403"/>
                      <a:pt x="1581" y="2409"/>
                      <a:pt x="1574" y="2413"/>
                    </a:cubicBezTo>
                    <a:cubicBezTo>
                      <a:pt x="1566" y="2417"/>
                      <a:pt x="1558" y="2419"/>
                      <a:pt x="1550" y="2419"/>
                    </a:cubicBezTo>
                    <a:cubicBezTo>
                      <a:pt x="1553" y="2431"/>
                      <a:pt x="1553" y="2431"/>
                      <a:pt x="1553" y="2431"/>
                    </a:cubicBezTo>
                    <a:cubicBezTo>
                      <a:pt x="1540" y="2424"/>
                      <a:pt x="1540" y="2424"/>
                      <a:pt x="1540" y="2424"/>
                    </a:cubicBezTo>
                    <a:cubicBezTo>
                      <a:pt x="692" y="2424"/>
                      <a:pt x="692" y="2424"/>
                      <a:pt x="692" y="2424"/>
                    </a:cubicBezTo>
                    <a:cubicBezTo>
                      <a:pt x="689" y="2424"/>
                      <a:pt x="686" y="2425"/>
                      <a:pt x="683" y="2425"/>
                    </a:cubicBezTo>
                    <a:cubicBezTo>
                      <a:pt x="683" y="2425"/>
                      <a:pt x="683" y="2425"/>
                      <a:pt x="683" y="2425"/>
                    </a:cubicBezTo>
                    <a:cubicBezTo>
                      <a:pt x="418" y="2425"/>
                      <a:pt x="418" y="2425"/>
                      <a:pt x="418" y="2425"/>
                    </a:cubicBezTo>
                    <a:cubicBezTo>
                      <a:pt x="407" y="2425"/>
                      <a:pt x="396" y="2421"/>
                      <a:pt x="387" y="2414"/>
                    </a:cubicBezTo>
                    <a:cubicBezTo>
                      <a:pt x="381" y="2409"/>
                      <a:pt x="381" y="2409"/>
                      <a:pt x="381" y="2409"/>
                    </a:cubicBezTo>
                    <a:cubicBezTo>
                      <a:pt x="376" y="2405"/>
                      <a:pt x="372" y="2400"/>
                      <a:pt x="369" y="2394"/>
                    </a:cubicBezTo>
                    <a:cubicBezTo>
                      <a:pt x="368" y="2391"/>
                      <a:pt x="368" y="2391"/>
                      <a:pt x="368" y="2391"/>
                    </a:cubicBezTo>
                    <a:cubicBezTo>
                      <a:pt x="364" y="2384"/>
                      <a:pt x="362" y="2358"/>
                      <a:pt x="362" y="2350"/>
                    </a:cubicBezTo>
                    <a:cubicBezTo>
                      <a:pt x="356" y="1087"/>
                      <a:pt x="356" y="1087"/>
                      <a:pt x="356" y="1087"/>
                    </a:cubicBezTo>
                    <a:cubicBezTo>
                      <a:pt x="420" y="1112"/>
                      <a:pt x="490" y="1127"/>
                      <a:pt x="563" y="1127"/>
                    </a:cubicBezTo>
                    <a:cubicBezTo>
                      <a:pt x="798" y="1127"/>
                      <a:pt x="998" y="984"/>
                      <a:pt x="1083" y="780"/>
                    </a:cubicBezTo>
                    <a:cubicBezTo>
                      <a:pt x="1232" y="780"/>
                      <a:pt x="1232" y="780"/>
                      <a:pt x="1232" y="780"/>
                    </a:cubicBezTo>
                    <a:cubicBezTo>
                      <a:pt x="1259" y="780"/>
                      <a:pt x="1281" y="802"/>
                      <a:pt x="1281" y="829"/>
                    </a:cubicBezTo>
                    <a:cubicBezTo>
                      <a:pt x="1281" y="982"/>
                      <a:pt x="1281" y="982"/>
                      <a:pt x="1281" y="982"/>
                    </a:cubicBezTo>
                    <a:cubicBezTo>
                      <a:pt x="1281" y="986"/>
                      <a:pt x="1281" y="990"/>
                      <a:pt x="1282" y="993"/>
                    </a:cubicBezTo>
                    <a:cubicBezTo>
                      <a:pt x="1290" y="1028"/>
                      <a:pt x="1290" y="1028"/>
                      <a:pt x="1290" y="1028"/>
                    </a:cubicBezTo>
                    <a:cubicBezTo>
                      <a:pt x="1291" y="1034"/>
                      <a:pt x="1294" y="1039"/>
                      <a:pt x="1296" y="1043"/>
                    </a:cubicBezTo>
                    <a:cubicBezTo>
                      <a:pt x="1309" y="1064"/>
                      <a:pt x="1309" y="1064"/>
                      <a:pt x="1309" y="1064"/>
                    </a:cubicBezTo>
                    <a:cubicBezTo>
                      <a:pt x="1313" y="1070"/>
                      <a:pt x="1317" y="1074"/>
                      <a:pt x="1322" y="1078"/>
                    </a:cubicBezTo>
                    <a:cubicBezTo>
                      <a:pt x="1335" y="1087"/>
                      <a:pt x="1335" y="1087"/>
                      <a:pt x="1335" y="1087"/>
                    </a:cubicBezTo>
                    <a:cubicBezTo>
                      <a:pt x="1343" y="1093"/>
                      <a:pt x="1353" y="1096"/>
                      <a:pt x="1364" y="1096"/>
                    </a:cubicBezTo>
                    <a:cubicBezTo>
                      <a:pt x="1559" y="1096"/>
                      <a:pt x="1559" y="1096"/>
                      <a:pt x="1559" y="1096"/>
                    </a:cubicBezTo>
                    <a:cubicBezTo>
                      <a:pt x="1585" y="1096"/>
                      <a:pt x="1607" y="1118"/>
                      <a:pt x="1607" y="1145"/>
                    </a:cubicBezTo>
                    <a:lnTo>
                      <a:pt x="1607" y="23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4" name="Rectangle 153"/>
          <p:cNvSpPr/>
          <p:nvPr/>
        </p:nvSpPr>
        <p:spPr>
          <a:xfrm>
            <a:off x="6650725" y="2772857"/>
            <a:ext cx="3616082" cy="1354217"/>
          </a:xfrm>
          <a:prstGeom prst="rect">
            <a:avLst/>
          </a:prstGeom>
          <a:noFill/>
        </p:spPr>
        <p:txBody>
          <a:bodyPr wrap="square" lIns="182854" tIns="0" rIns="0" bIns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Full Data Lifecycle</a:t>
            </a:r>
          </a:p>
        </p:txBody>
      </p:sp>
    </p:spTree>
    <p:extLst>
      <p:ext uri="{BB962C8B-B14F-4D97-AF65-F5344CB8AC3E}">
        <p14:creationId xmlns:p14="http://schemas.microsoft.com/office/powerpoint/2010/main" val="13315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60872 -0.342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0" y="-17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4205 -0.181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96" y="-90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51133 0.089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60" y="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2763 0.2981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149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0977 0.2935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1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0.2401 0.091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45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35938 -0.183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919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2" grpId="0"/>
      <p:bldP spid="83" grpId="0"/>
      <p:bldP spid="491" grpId="0"/>
      <p:bldP spid="1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7343-43DB-4C5F-BAF8-8600C097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Planning Azure Information Protection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241CF-8D24-4D45-AFE1-95C1C4351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the right subscription and provide licenses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the tenant for AIP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and deploy classification and labeling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for data protection (manage the tenant key)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AIP policies, applications and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and monitor your data protection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Administer the protection service for your tenant account</a:t>
            </a:r>
          </a:p>
        </p:txBody>
      </p:sp>
    </p:spTree>
    <p:extLst>
      <p:ext uri="{BB962C8B-B14F-4D97-AF65-F5344CB8AC3E}">
        <p14:creationId xmlns:p14="http://schemas.microsoft.com/office/powerpoint/2010/main" val="2026127058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AIP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00" y="1355869"/>
            <a:ext cx="5764214" cy="5201066"/>
          </a:xfrm>
        </p:spPr>
        <p:txBody>
          <a:bodyPr>
            <a:normAutofit/>
          </a:bodyPr>
          <a:lstStyle/>
          <a:p>
            <a:pPr marL="341313" indent="-341313"/>
            <a:r>
              <a:rPr lang="en-US" sz="2800" dirty="0"/>
              <a:t>Contains settings on how to mark</a:t>
            </a:r>
            <a:br>
              <a:rPr lang="en-US" sz="2800" dirty="0"/>
            </a:br>
            <a:r>
              <a:rPr lang="en-US" sz="2800" dirty="0"/>
              <a:t>and optionally protect documents</a:t>
            </a:r>
          </a:p>
          <a:p>
            <a:pPr marL="341313" indent="-341313"/>
            <a:r>
              <a:rPr lang="en-US" sz="2800" dirty="0"/>
              <a:t>Sub-labels add additional settings</a:t>
            </a:r>
            <a:br>
              <a:rPr lang="en-US" sz="2800" dirty="0"/>
            </a:br>
            <a:r>
              <a:rPr lang="en-US" sz="2800" dirty="0"/>
              <a:t>to a label</a:t>
            </a:r>
          </a:p>
          <a:p>
            <a:pPr marL="341313" indent="-341313"/>
            <a:r>
              <a:rPr lang="en-US" sz="2800" dirty="0"/>
              <a:t>Before creating labels, you must </a:t>
            </a:r>
            <a:br>
              <a:rPr lang="en-US" sz="2800" dirty="0"/>
            </a:br>
            <a:r>
              <a:rPr lang="en-US" sz="2800" dirty="0"/>
              <a:t>have your classification strategy</a:t>
            </a:r>
          </a:p>
          <a:p>
            <a:pPr marL="341313" indent="-341313"/>
            <a:r>
              <a:rPr lang="en-US" sz="2800" dirty="0"/>
              <a:t>AIP provides default labels and </a:t>
            </a:r>
            <a:br>
              <a:rPr lang="en-US" sz="2800" dirty="0"/>
            </a:br>
            <a:r>
              <a:rPr lang="en-US" sz="2800" dirty="0"/>
              <a:t>policies when enabled in your</a:t>
            </a:r>
            <a:br>
              <a:rPr lang="en-US" sz="2800" dirty="0"/>
            </a:br>
            <a:r>
              <a:rPr lang="en-US" sz="2800" dirty="0"/>
              <a:t>tenant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C56A6-65AF-43DB-B4A6-B398EBC5CB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82114"/>
            <a:ext cx="6023880" cy="340054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05325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labeling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1DF6B-CB89-4B86-B5BD-22B0D04141C3}"/>
              </a:ext>
            </a:extLst>
          </p:cNvPr>
          <p:cNvSpPr/>
          <p:nvPr/>
        </p:nvSpPr>
        <p:spPr bwMode="auto">
          <a:xfrm>
            <a:off x="6268078" y="2522627"/>
            <a:ext cx="1828541" cy="3792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5708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defRPr/>
            </a:pPr>
            <a:r>
              <a:rPr lang="en-US" sz="1200" b="1" kern="0" dirty="0">
                <a:solidFill>
                  <a:srgbClr val="FFFFFF"/>
                </a:solidFill>
                <a:cs typeface="Segoe UI Light"/>
              </a:rPr>
              <a:t>PERSONAL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2078F-C256-420A-8495-85E61834C4E8}"/>
              </a:ext>
            </a:extLst>
          </p:cNvPr>
          <p:cNvSpPr/>
          <p:nvPr/>
        </p:nvSpPr>
        <p:spPr bwMode="auto">
          <a:xfrm>
            <a:off x="9367920" y="1905317"/>
            <a:ext cx="1710873" cy="379212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11422" tIns="54856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lnSpc>
                <a:spcPct val="90000"/>
              </a:lnSpc>
            </a:pPr>
            <a:r>
              <a:rPr lang="en-US" sz="1200" b="1" kern="0" dirty="0">
                <a:solidFill>
                  <a:srgbClr val="FFFFFF"/>
                </a:solidFill>
                <a:cs typeface="Segoe UI Light"/>
              </a:rPr>
              <a:t>HIGHLY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D2CCDD-7D1F-4E25-8A92-2FD797F7F66D}"/>
              </a:ext>
            </a:extLst>
          </p:cNvPr>
          <p:cNvSpPr/>
          <p:nvPr/>
        </p:nvSpPr>
        <p:spPr bwMode="auto">
          <a:xfrm>
            <a:off x="9541039" y="2316857"/>
            <a:ext cx="1772294" cy="379212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5708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/>
            <a:r>
              <a:rPr lang="en-US" sz="1200" b="1" kern="0" dirty="0">
                <a:solidFill>
                  <a:srgbClr val="FFFFFF"/>
                </a:solidFill>
                <a:cs typeface="Segoe UI Light"/>
              </a:rPr>
              <a:t>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1B5DB-9B5A-447B-9B8B-FFB3C26B8301}"/>
              </a:ext>
            </a:extLst>
          </p:cNvPr>
          <p:cNvSpPr/>
          <p:nvPr/>
        </p:nvSpPr>
        <p:spPr bwMode="auto">
          <a:xfrm>
            <a:off x="9541040" y="2728397"/>
            <a:ext cx="2025478" cy="37921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5708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/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cs typeface="Segoe UI Light"/>
              </a:rPr>
              <a:t>GENERAL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1F0BA-5A44-481E-ACC1-0A83BD8D866F}"/>
              </a:ext>
            </a:extLst>
          </p:cNvPr>
          <p:cNvSpPr/>
          <p:nvPr/>
        </p:nvSpPr>
        <p:spPr bwMode="auto">
          <a:xfrm>
            <a:off x="9417651" y="3139936"/>
            <a:ext cx="2415340" cy="37921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5708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/>
            <a:r>
              <a:rPr lang="en-US" sz="1200" b="1" kern="0" dirty="0">
                <a:solidFill>
                  <a:srgbClr val="FFFFFF"/>
                </a:solidFill>
                <a:cs typeface="Segoe UI Light"/>
              </a:rPr>
              <a:t>PUBLIC</a:t>
            </a:r>
          </a:p>
        </p:txBody>
      </p:sp>
      <p:pic>
        <p:nvPicPr>
          <p:cNvPr id="9" name="Picture 8" descr="https://msdnshared.blob.core.windows.net/media/2017/02/Figure-5.png">
            <a:extLst>
              <a:ext uri="{FF2B5EF4-FFF2-40B4-BE49-F238E27FC236}">
                <a16:creationId xmlns:a16="http://schemas.microsoft.com/office/drawing/2014/main" id="{6434F33B-233F-4671-A1F7-8A44B2E58B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20" y="4465317"/>
            <a:ext cx="5576175" cy="655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D00D7CB-71AE-4343-9E77-6C5E9A662C06}"/>
              </a:ext>
            </a:extLst>
          </p:cNvPr>
          <p:cNvSpPr/>
          <p:nvPr/>
        </p:nvSpPr>
        <p:spPr bwMode="auto">
          <a:xfrm>
            <a:off x="8039475" y="1806754"/>
            <a:ext cx="1828541" cy="1828541"/>
          </a:xfrm>
          <a:prstGeom prst="ellipse">
            <a:avLst/>
          </a:prstGeom>
          <a:solidFill>
            <a:srgbClr val="F8F8F8"/>
          </a:solidFill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E533D-68E7-41ED-B087-ACF3DD171D86}"/>
              </a:ext>
            </a:extLst>
          </p:cNvPr>
          <p:cNvGrpSpPr>
            <a:grpSpLocks noChangeAspect="1"/>
          </p:cNvGrpSpPr>
          <p:nvPr/>
        </p:nvGrpSpPr>
        <p:grpSpPr>
          <a:xfrm>
            <a:off x="8535994" y="2164625"/>
            <a:ext cx="889071" cy="1177775"/>
            <a:chOff x="7063209" y="2163774"/>
            <a:chExt cx="658103" cy="834116"/>
          </a:xfrm>
        </p:grpSpPr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3A448637-99ED-473C-BDA3-0A6C97F3A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209" y="2163774"/>
              <a:ext cx="658103" cy="834116"/>
            </a:xfrm>
            <a:custGeom>
              <a:avLst/>
              <a:gdLst>
                <a:gd name="T0" fmla="*/ 13 w 172"/>
                <a:gd name="T1" fmla="*/ 0 h 228"/>
                <a:gd name="T2" fmla="*/ 0 w 172"/>
                <a:gd name="T3" fmla="*/ 12 h 228"/>
                <a:gd name="T4" fmla="*/ 0 w 172"/>
                <a:gd name="T5" fmla="*/ 216 h 228"/>
                <a:gd name="T6" fmla="*/ 13 w 172"/>
                <a:gd name="T7" fmla="*/ 228 h 228"/>
                <a:gd name="T8" fmla="*/ 159 w 172"/>
                <a:gd name="T9" fmla="*/ 228 h 228"/>
                <a:gd name="T10" fmla="*/ 172 w 172"/>
                <a:gd name="T11" fmla="*/ 216 h 228"/>
                <a:gd name="T12" fmla="*/ 172 w 172"/>
                <a:gd name="T13" fmla="*/ 59 h 228"/>
                <a:gd name="T14" fmla="*/ 110 w 172"/>
                <a:gd name="T15" fmla="*/ 0 h 228"/>
                <a:gd name="T16" fmla="*/ 13 w 172"/>
                <a:gd name="T1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3"/>
                    <a:pt x="6" y="228"/>
                    <a:pt x="13" y="228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6" y="228"/>
                    <a:pt x="172" y="223"/>
                    <a:pt x="172" y="21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13" y="0"/>
                  </a:lnTo>
                  <a:close/>
                </a:path>
              </a:pathLst>
            </a:cu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02DE8ED1-F7C8-4AE2-8B46-F8BDC14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904" y="2163776"/>
              <a:ext cx="225224" cy="213129"/>
            </a:xfrm>
            <a:custGeom>
              <a:avLst/>
              <a:gdLst>
                <a:gd name="T0" fmla="*/ 59 w 59"/>
                <a:gd name="T1" fmla="*/ 58 h 58"/>
                <a:gd name="T2" fmla="*/ 13 w 59"/>
                <a:gd name="T3" fmla="*/ 58 h 58"/>
                <a:gd name="T4" fmla="*/ 0 w 59"/>
                <a:gd name="T5" fmla="*/ 45 h 58"/>
                <a:gd name="T6" fmla="*/ 0 w 59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8">
                  <a:moveTo>
                    <a:pt x="59" y="58"/>
                  </a:moveTo>
                  <a:cubicBezTo>
                    <a:pt x="13" y="58"/>
                    <a:pt x="13" y="58"/>
                    <a:pt x="13" y="58"/>
                  </a:cubicBezTo>
                  <a:cubicBezTo>
                    <a:pt x="6" y="58"/>
                    <a:pt x="0" y="52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878A7AB0-0E5F-4A8E-9D9E-876D71D2A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849" y="2376905"/>
              <a:ext cx="102229" cy="243795"/>
            </a:xfrm>
            <a:prstGeom prst="rect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E77F70A3-0A33-42B7-B5D0-6B442386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2388" y="2448970"/>
              <a:ext cx="76671" cy="171731"/>
            </a:xfrm>
            <a:prstGeom prst="rect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EC9C300A-4A5D-464D-BC20-B0B06BB45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1772" y="2501103"/>
              <a:ext cx="65491" cy="119599"/>
            </a:xfrm>
            <a:prstGeom prst="rect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DB8A1620-45BE-4941-A606-EEE44CBC3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9976" y="2573168"/>
              <a:ext cx="62297" cy="47533"/>
            </a:xfrm>
            <a:custGeom>
              <a:avLst/>
              <a:gdLst>
                <a:gd name="T0" fmla="*/ 36 w 39"/>
                <a:gd name="T1" fmla="*/ 0 h 31"/>
                <a:gd name="T2" fmla="*/ 39 w 39"/>
                <a:gd name="T3" fmla="*/ 0 h 31"/>
                <a:gd name="T4" fmla="*/ 39 w 39"/>
                <a:gd name="T5" fmla="*/ 31 h 31"/>
                <a:gd name="T6" fmla="*/ 0 w 39"/>
                <a:gd name="T7" fmla="*/ 31 h 31"/>
                <a:gd name="T8" fmla="*/ 0 w 39"/>
                <a:gd name="T9" fmla="*/ 0 h 31"/>
                <a:gd name="T10" fmla="*/ 36 w 39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1">
                  <a:moveTo>
                    <a:pt x="36" y="0"/>
                  </a:moveTo>
                  <a:lnTo>
                    <a:pt x="39" y="0"/>
                  </a:lnTo>
                  <a:lnTo>
                    <a:pt x="39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705591A4-02D3-4416-B702-B2D0C4F19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55849" y="2709631"/>
              <a:ext cx="175708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3A44E759-9AA0-4492-B717-DEBB49B6C8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55849" y="2800098"/>
              <a:ext cx="132579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7AC5D8E1-7268-4386-A533-A2DD74F3A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55849" y="2884430"/>
              <a:ext cx="175708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3A27314B-C1CC-4A11-B5F0-BD054C430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9759" y="2709631"/>
              <a:ext cx="175708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22" name="Line 39">
              <a:extLst>
                <a:ext uri="{FF2B5EF4-FFF2-40B4-BE49-F238E27FC236}">
                  <a16:creationId xmlns:a16="http://schemas.microsoft.com/office/drawing/2014/main" id="{916F2053-4632-461D-AEC4-7BC9A6AE7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9759" y="2800098"/>
              <a:ext cx="134177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5872266A-EDB0-4442-9222-80DAAEECD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9759" y="2884430"/>
              <a:ext cx="175708" cy="0"/>
            </a:xfrm>
            <a:prstGeom prst="line">
              <a:avLst/>
            </a:prstGeom>
            <a:noFill/>
            <a:ln w="12700" cap="flat">
              <a:solidFill>
                <a:srgbClr val="2D5D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 dirty="0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3865A1F-1F97-4221-A40F-9E2259ABA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041" y="1266136"/>
            <a:ext cx="5764214" cy="5491114"/>
          </a:xfrm>
        </p:spPr>
        <p:txBody>
          <a:bodyPr>
            <a:normAutofit fontScale="85000" lnSpcReduction="20000"/>
          </a:bodyPr>
          <a:lstStyle/>
          <a:p>
            <a:pPr marL="341313" indent="-341313"/>
            <a:r>
              <a:rPr lang="en-US" sz="2800" dirty="0"/>
              <a:t>Automatic classification</a:t>
            </a:r>
          </a:p>
          <a:p>
            <a:pPr marL="688975" lvl="1" indent="-403225">
              <a:buFont typeface="Wingdings" panose="05000000000000000000" pitchFamily="2" charset="2"/>
              <a:buChar char="ü"/>
            </a:pPr>
            <a:r>
              <a:rPr lang="en-US" sz="2200" dirty="0"/>
              <a:t>Policies can be set by IT Admins for </a:t>
            </a:r>
            <a:br>
              <a:rPr lang="en-US" sz="2200" dirty="0"/>
            </a:br>
            <a:r>
              <a:rPr lang="en-US" sz="2200" dirty="0"/>
              <a:t>automatically  applying classification and </a:t>
            </a:r>
            <a:br>
              <a:rPr lang="en-US" sz="2200" dirty="0"/>
            </a:br>
            <a:r>
              <a:rPr lang="en-US" sz="2200" dirty="0"/>
              <a:t>protection to data</a:t>
            </a:r>
          </a:p>
          <a:p>
            <a:pPr marL="341313" indent="-341313"/>
            <a:r>
              <a:rPr lang="en-US" sz="2800" dirty="0"/>
              <a:t>Recommended classification</a:t>
            </a:r>
          </a:p>
          <a:p>
            <a:pPr marL="688975" lvl="1" indent="-403225">
              <a:buFont typeface="Wingdings" panose="05000000000000000000" pitchFamily="2" charset="2"/>
              <a:buChar char="ü"/>
            </a:pPr>
            <a:r>
              <a:rPr lang="en-US" sz="2200" dirty="0"/>
              <a:t>Based on the content you’re working on, </a:t>
            </a:r>
            <a:br>
              <a:rPr lang="en-US" sz="2200" dirty="0"/>
            </a:br>
            <a:r>
              <a:rPr lang="en-US" sz="2200" dirty="0"/>
              <a:t>you can be prompted with suggested </a:t>
            </a:r>
            <a:br>
              <a:rPr lang="en-US" sz="2200" dirty="0"/>
            </a:br>
            <a:r>
              <a:rPr lang="en-US" sz="2200" dirty="0"/>
              <a:t>classification</a:t>
            </a:r>
          </a:p>
          <a:p>
            <a:pPr marL="341313" indent="-341313"/>
            <a:r>
              <a:rPr lang="en-US" sz="2800" dirty="0"/>
              <a:t>Manual reclassification</a:t>
            </a:r>
          </a:p>
          <a:p>
            <a:pPr marL="688975" lvl="1" indent="-403225">
              <a:buFont typeface="Wingdings" panose="05000000000000000000" pitchFamily="2" charset="2"/>
              <a:buChar char="ü"/>
            </a:pPr>
            <a:r>
              <a:rPr lang="en-US" sz="2200" dirty="0"/>
              <a:t>You can override a classification and optionally </a:t>
            </a:r>
            <a:br>
              <a:rPr lang="en-US" sz="2200" dirty="0"/>
            </a:br>
            <a:r>
              <a:rPr lang="en-US" sz="2200" dirty="0"/>
              <a:t>be required to provide a justification</a:t>
            </a:r>
          </a:p>
          <a:p>
            <a:pPr marL="341313" indent="-341313"/>
            <a:r>
              <a:rPr lang="en-US" sz="2800" dirty="0"/>
              <a:t>User-specified classification</a:t>
            </a:r>
          </a:p>
          <a:p>
            <a:pPr marL="688975" lvl="1" indent="-403225">
              <a:buFont typeface="Wingdings" panose="05000000000000000000" pitchFamily="2" charset="2"/>
              <a:buChar char="ü"/>
            </a:pPr>
            <a:r>
              <a:rPr lang="en-US" sz="2200" dirty="0"/>
              <a:t>Users can choose to apply a sensitivity label to </a:t>
            </a:r>
            <a:br>
              <a:rPr lang="en-US" sz="2200" dirty="0"/>
            </a:br>
            <a:r>
              <a:rPr lang="en-US" sz="2200" dirty="0"/>
              <a:t>the email or file they are working on with a single click</a:t>
            </a:r>
          </a:p>
        </p:txBody>
      </p:sp>
    </p:spTree>
    <p:extLst>
      <p:ext uri="{BB962C8B-B14F-4D97-AF65-F5344CB8AC3E}">
        <p14:creationId xmlns:p14="http://schemas.microsoft.com/office/powerpoint/2010/main" val="170554664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AIP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196125"/>
            <a:ext cx="11795950" cy="2709355"/>
          </a:xfrm>
        </p:spPr>
        <p:txBody>
          <a:bodyPr/>
          <a:lstStyle/>
          <a:p>
            <a:pPr marL="341313" indent="-341313"/>
            <a:r>
              <a:rPr lang="en-US" sz="2800" dirty="0"/>
              <a:t>You can </a:t>
            </a:r>
            <a:r>
              <a:rPr lang="bs-Latn-BA" sz="2800" dirty="0"/>
              <a:t>see</a:t>
            </a:r>
            <a:r>
              <a:rPr lang="en-US" sz="2800" dirty="0"/>
              <a:t> your configured labels and sub-labels when opening </a:t>
            </a:r>
            <a:r>
              <a:rPr lang="bs-Latn-BA" sz="2800" dirty="0"/>
              <a:t>suported </a:t>
            </a:r>
            <a:br>
              <a:rPr lang="en-US" sz="2800" dirty="0"/>
            </a:br>
            <a:r>
              <a:rPr lang="bs-Latn-BA" sz="2800" dirty="0"/>
              <a:t>Office application</a:t>
            </a:r>
            <a:r>
              <a:rPr lang="en-US" sz="2800" dirty="0"/>
              <a:t> on a client that has the Azure Information Protection client installed</a:t>
            </a:r>
          </a:p>
          <a:p>
            <a:pPr marL="341313" indent="-341313"/>
            <a:r>
              <a:rPr lang="en-US" sz="2800" dirty="0"/>
              <a:t>You can use Azure Portal to create additional labels (and sub-labels) with </a:t>
            </a:r>
            <a:br>
              <a:rPr lang="en-US" sz="2800" dirty="0"/>
            </a:br>
            <a:r>
              <a:rPr lang="en-US" sz="2800" dirty="0"/>
              <a:t>special settings for your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C74DC-0FF9-4CC4-B484-C4D3B7677B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0" y="3966073"/>
            <a:ext cx="8237420" cy="2438507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8FB1B-8A0D-41E0-B7A4-C5C8D96D7EA7}"/>
              </a:ext>
            </a:extLst>
          </p:cNvPr>
          <p:cNvSpPr/>
          <p:nvPr/>
        </p:nvSpPr>
        <p:spPr bwMode="auto">
          <a:xfrm>
            <a:off x="3690651" y="5491908"/>
            <a:ext cx="6483426" cy="297456"/>
          </a:xfrm>
          <a:prstGeom prst="round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7937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AIP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96798" cy="5413996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A policy is an additional set of rules that are used to group </a:t>
            </a:r>
            <a:br>
              <a:rPr lang="en-US" sz="3000" dirty="0"/>
            </a:br>
            <a:r>
              <a:rPr lang="en-US" sz="3000" dirty="0"/>
              <a:t>labels to be available for users or groups</a:t>
            </a:r>
          </a:p>
          <a:p>
            <a:r>
              <a:rPr lang="en-US" sz="3000" dirty="0"/>
              <a:t>All predefined labels and sub-labels in Office 365 are </a:t>
            </a:r>
            <a:br>
              <a:rPr lang="en-US" sz="3000" dirty="0"/>
            </a:br>
            <a:r>
              <a:rPr lang="en-US" sz="3000" dirty="0"/>
              <a:t>configured in the default policy named “Global”</a:t>
            </a:r>
          </a:p>
          <a:p>
            <a:r>
              <a:rPr lang="en-US" sz="3000" dirty="0"/>
              <a:t>You cannot scope </a:t>
            </a:r>
            <a:r>
              <a:rPr lang="bs-Latn-BA" sz="3000" dirty="0"/>
              <a:t>Global </a:t>
            </a:r>
            <a:r>
              <a:rPr lang="en-US" sz="3000" dirty="0"/>
              <a:t>policy to any specific users or groups</a:t>
            </a:r>
          </a:p>
          <a:p>
            <a:r>
              <a:rPr lang="en-US" sz="3000" dirty="0"/>
              <a:t>The following rules apply when creating new policies:</a:t>
            </a:r>
          </a:p>
          <a:p>
            <a:pPr lvl="1"/>
            <a:r>
              <a:rPr lang="en-US" sz="2400" dirty="0"/>
              <a:t>Custom labels can be added to only one policy</a:t>
            </a:r>
          </a:p>
          <a:p>
            <a:pPr lvl="1"/>
            <a:r>
              <a:rPr lang="en-US" sz="2400" dirty="0"/>
              <a:t>To add a sub-label, its parent label must be in the same policy or in the global policy</a:t>
            </a:r>
          </a:p>
          <a:p>
            <a:r>
              <a:rPr lang="en-US" sz="2800" dirty="0"/>
              <a:t>The Azure Information Protection client checks for any changes whenever a </a:t>
            </a:r>
            <a:br>
              <a:rPr lang="en-US" sz="2800" dirty="0"/>
            </a:br>
            <a:r>
              <a:rPr lang="en-US" sz="2800" dirty="0"/>
              <a:t>supported Office application starts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32604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AIP clients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135531"/>
            <a:ext cx="11818096" cy="5661875"/>
          </a:xfrm>
        </p:spPr>
        <p:txBody>
          <a:bodyPr>
            <a:normAutofit/>
          </a:bodyPr>
          <a:lstStyle/>
          <a:p>
            <a:r>
              <a:rPr lang="en-US" dirty="0"/>
              <a:t>AIP provides a </a:t>
            </a:r>
            <a:r>
              <a:rPr lang="en-US" u="sng" dirty="0"/>
              <a:t>client-server</a:t>
            </a:r>
            <a:r>
              <a:rPr lang="en-US" dirty="0"/>
              <a:t> solution that helps to protect an </a:t>
            </a:r>
            <a:br>
              <a:rPr lang="en-US" dirty="0"/>
            </a:br>
            <a:r>
              <a:rPr lang="en-US" dirty="0"/>
              <a:t>organization's documents and emails</a:t>
            </a:r>
          </a:p>
          <a:p>
            <a:r>
              <a:rPr lang="en-US" dirty="0"/>
              <a:t>Two options for AIP client download:</a:t>
            </a:r>
          </a:p>
          <a:p>
            <a:pPr lvl="1"/>
            <a:r>
              <a:rPr lang="en-US" sz="2800" u="sng" dirty="0"/>
              <a:t>AIP classic client</a:t>
            </a:r>
            <a:r>
              <a:rPr lang="en-US" sz="2800" dirty="0"/>
              <a:t> (more features, currently)</a:t>
            </a:r>
            <a:endParaRPr lang="en-US" sz="2800" u="sng" dirty="0"/>
          </a:p>
          <a:p>
            <a:pPr lvl="1"/>
            <a:r>
              <a:rPr lang="en-US" sz="2800" u="sng" dirty="0"/>
              <a:t>AIP unified labeling client</a:t>
            </a:r>
            <a:r>
              <a:rPr lang="en-US" sz="2800" dirty="0"/>
              <a:t> (can also be used by MacOS, iOS, and Android)</a:t>
            </a:r>
          </a:p>
          <a:p>
            <a:r>
              <a:rPr lang="en-US" sz="3000" dirty="0"/>
              <a:t>Full comparison between the clients can be found </a:t>
            </a:r>
            <a:r>
              <a:rPr lang="en-US" sz="3000" dirty="0">
                <a:hlinkClick r:id="rId3"/>
              </a:rPr>
              <a:t>here</a:t>
            </a:r>
            <a:endParaRPr lang="en-US" sz="3000" dirty="0"/>
          </a:p>
          <a:p>
            <a:r>
              <a:rPr lang="en-US" sz="3000" dirty="0"/>
              <a:t>Options to install the AIP client:</a:t>
            </a:r>
          </a:p>
          <a:p>
            <a:pPr lvl="1"/>
            <a:r>
              <a:rPr lang="en-US" sz="2800" dirty="0"/>
              <a:t>Manually run the executable (.exe) version</a:t>
            </a:r>
          </a:p>
          <a:p>
            <a:pPr lvl="1"/>
            <a:r>
              <a:rPr lang="en-US" sz="2800" dirty="0"/>
              <a:t>Centrally deploy the windows installer (.</a:t>
            </a:r>
            <a:r>
              <a:rPr lang="en-US" sz="2800" dirty="0" err="1"/>
              <a:t>msi</a:t>
            </a:r>
            <a:r>
              <a:rPr lang="en-US" sz="2800" dirty="0"/>
              <a:t>) version </a:t>
            </a:r>
          </a:p>
        </p:txBody>
      </p:sp>
    </p:spTree>
    <p:extLst>
      <p:ext uri="{BB962C8B-B14F-4D97-AF65-F5344CB8AC3E}">
        <p14:creationId xmlns:p14="http://schemas.microsoft.com/office/powerpoint/2010/main" val="893166968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labeling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76286"/>
          </a:xfrm>
        </p:spPr>
        <p:txBody>
          <a:bodyPr>
            <a:normAutofit fontScale="92500"/>
          </a:bodyPr>
          <a:lstStyle/>
          <a:p>
            <a:r>
              <a:rPr lang="en-US" dirty="0"/>
              <a:t>The automatic labeling feature can assign labels to documents, files</a:t>
            </a:r>
            <a:br>
              <a:rPr lang="en-US" dirty="0"/>
            </a:br>
            <a:r>
              <a:rPr lang="en-US" dirty="0"/>
              <a:t>and emails without user interaction when configured conditions are </a:t>
            </a:r>
            <a:br>
              <a:rPr lang="en-US" dirty="0"/>
            </a:br>
            <a:r>
              <a:rPr lang="en-US" dirty="0"/>
              <a:t>met</a:t>
            </a:r>
          </a:p>
          <a:p>
            <a:r>
              <a:rPr lang="en-US" dirty="0"/>
              <a:t>Automatic labeling consists of:</a:t>
            </a:r>
          </a:p>
          <a:p>
            <a:pPr lvl="1"/>
            <a:r>
              <a:rPr lang="en-US" sz="2800" dirty="0"/>
              <a:t>Conditions for applying labels automatically</a:t>
            </a:r>
          </a:p>
          <a:p>
            <a:pPr lvl="1"/>
            <a:r>
              <a:rPr lang="en-US" sz="2800" dirty="0"/>
              <a:t>Automatic processing and recommendations for emails with attachments</a:t>
            </a:r>
          </a:p>
          <a:p>
            <a:pPr lvl="1"/>
            <a:r>
              <a:rPr lang="en-US" sz="2800" dirty="0"/>
              <a:t>The on-premises Azure Information Protection scanner to label local </a:t>
            </a:r>
            <a:br>
              <a:rPr lang="en-US" sz="2800" dirty="0"/>
            </a:br>
            <a:r>
              <a:rPr lang="en-US" sz="2800" dirty="0"/>
              <a:t>documents and files</a:t>
            </a:r>
          </a:p>
          <a:p>
            <a:r>
              <a:rPr lang="en-US" dirty="0"/>
              <a:t>The automatic labeling requires an </a:t>
            </a:r>
            <a:r>
              <a:rPr lang="en-US" u="sng" dirty="0"/>
              <a:t>AIP Premium P2</a:t>
            </a:r>
            <a:r>
              <a:rPr lang="en-US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159225269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super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AIP “super user” ensures that authorized people and services </a:t>
            </a:r>
            <a:br>
              <a:rPr lang="en-US" dirty="0"/>
            </a:br>
            <a:r>
              <a:rPr lang="en-US" dirty="0"/>
              <a:t>can always read and inspect the data that Azure Rights </a:t>
            </a:r>
            <a:br>
              <a:rPr lang="en-US" dirty="0"/>
            </a:br>
            <a:r>
              <a:rPr lang="en-US" dirty="0"/>
              <a:t>Management protects for your organization</a:t>
            </a:r>
          </a:p>
          <a:p>
            <a:r>
              <a:rPr lang="en-US" dirty="0"/>
              <a:t>The Super User feature is a feature to access all protected </a:t>
            </a:r>
            <a:br>
              <a:rPr lang="en-US" dirty="0"/>
            </a:br>
            <a:r>
              <a:rPr lang="en-US" dirty="0"/>
              <a:t>content of your tenant</a:t>
            </a:r>
          </a:p>
          <a:p>
            <a:r>
              <a:rPr lang="en-US" dirty="0"/>
              <a:t>By default, the super user feature is not enabled</a:t>
            </a:r>
          </a:p>
          <a:p>
            <a:r>
              <a:rPr lang="en-US" dirty="0"/>
              <a:t>The Super User is configured with the PowerShell cmdlets from the AADRM module (</a:t>
            </a:r>
            <a:r>
              <a:rPr lang="en-US" dirty="0" err="1"/>
              <a:t>AIPService</a:t>
            </a:r>
            <a:r>
              <a:rPr lang="en-US" dirty="0"/>
              <a:t> is the new name)</a:t>
            </a:r>
          </a:p>
        </p:txBody>
      </p:sp>
    </p:spTree>
    <p:extLst>
      <p:ext uri="{BB962C8B-B14F-4D97-AF65-F5344CB8AC3E}">
        <p14:creationId xmlns:p14="http://schemas.microsoft.com/office/powerpoint/2010/main" val="692751530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B34-0DD3-4F39-85C6-F813DAF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bulk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C636-3DF8-44C7-8968-380D949B7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00" y="1296874"/>
            <a:ext cx="6364635" cy="5561126"/>
          </a:xfrm>
        </p:spPr>
        <p:txBody>
          <a:bodyPr>
            <a:normAutofit/>
          </a:bodyPr>
          <a:lstStyle/>
          <a:p>
            <a:r>
              <a:rPr lang="en-US" sz="2600" dirty="0"/>
              <a:t>This scanner runs as a service on Windows Server and lets you discover, classify, and protect files on the following data stores: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Local folders on the Windows Server </a:t>
            </a:r>
            <a:br>
              <a:rPr lang="en-US" sz="2400" dirty="0"/>
            </a:br>
            <a:r>
              <a:rPr lang="en-US" sz="2400" dirty="0"/>
              <a:t>computer that runs the scanner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UNC paths for network shares that use </a:t>
            </a:r>
            <a:br>
              <a:rPr lang="en-US" sz="2400" dirty="0"/>
            </a:br>
            <a:r>
              <a:rPr lang="en-US" sz="2400" dirty="0"/>
              <a:t>the Server Message Block (SMB) protocol</a:t>
            </a:r>
          </a:p>
          <a:p>
            <a:pPr marL="858838" lvl="1" indent="-379413">
              <a:buFont typeface="Wingdings" panose="05000000000000000000" pitchFamily="2" charset="2"/>
              <a:buChar char="Ø"/>
            </a:pPr>
            <a:r>
              <a:rPr lang="en-US" sz="2400" dirty="0"/>
              <a:t>Document libraries and folders for </a:t>
            </a:r>
            <a:br>
              <a:rPr lang="en-US" sz="2400" dirty="0"/>
            </a:br>
            <a:r>
              <a:rPr lang="en-US" sz="2400" dirty="0"/>
              <a:t>SharePoint Server 2019 through </a:t>
            </a:r>
            <a:br>
              <a:rPr lang="en-US" sz="2400" dirty="0"/>
            </a:br>
            <a:r>
              <a:rPr lang="en-US" sz="2400" dirty="0"/>
              <a:t>SharePoint Server 2013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953E8-8AE7-4609-BE0D-EEA5CAED7D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13" y="1996577"/>
            <a:ext cx="5275801" cy="329151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0946289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54774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r>
              <a:rPr lang="en-US" dirty="0"/>
              <a:t>Information protection technologies</a:t>
            </a:r>
          </a:p>
          <a:p>
            <a:r>
              <a:rPr lang="en-US" dirty="0"/>
              <a:t>Azure Information Protection</a:t>
            </a:r>
          </a:p>
          <a:p>
            <a:r>
              <a:rPr lang="en-US" dirty="0"/>
              <a:t>Data Loss Prevention</a:t>
            </a:r>
          </a:p>
          <a:p>
            <a:r>
              <a:rPr lang="en-US" dirty="0"/>
              <a:t>Demonstration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Data Loss Prevention</a:t>
            </a:r>
          </a:p>
        </p:txBody>
      </p:sp>
    </p:spTree>
    <p:extLst>
      <p:ext uri="{BB962C8B-B14F-4D97-AF65-F5344CB8AC3E}">
        <p14:creationId xmlns:p14="http://schemas.microsoft.com/office/powerpoint/2010/main" val="2499036157"/>
      </p:ext>
    </p:extLst>
  </p:cSld>
  <p:clrMapOvr>
    <a:masterClrMapping/>
  </p:clrMapOvr>
  <p:transition spd="slow" advClick="0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B7B2-7C3B-42A3-B00A-82C6019D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Loss 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F2DDD-2BBD-49F6-841F-597D7542A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Data loss prevention (DLP) is a security feature that protects sensitive data in email, SharePoint content, and Office files from being accidentally or </a:t>
            </a:r>
            <a:br>
              <a:rPr lang="en-US" sz="2800" dirty="0"/>
            </a:br>
            <a:r>
              <a:rPr lang="en-US" sz="2800" dirty="0"/>
              <a:t>intentionally shared with unauthorized users</a:t>
            </a:r>
          </a:p>
          <a:p>
            <a:r>
              <a:rPr lang="en-US" sz="2800" dirty="0"/>
              <a:t>With a DLP policy, you can:</a:t>
            </a:r>
          </a:p>
          <a:p>
            <a:pPr lvl="1"/>
            <a:r>
              <a:rPr lang="en-US" sz="2200" dirty="0"/>
              <a:t>Identify sensitive information across Exchange Online, SharePoint Online, OneDrive for </a:t>
            </a:r>
            <a:br>
              <a:rPr lang="en-US" sz="2200" dirty="0"/>
            </a:br>
            <a:r>
              <a:rPr lang="en-US" sz="2200" dirty="0"/>
              <a:t>Business, and Microsoft Teams</a:t>
            </a:r>
          </a:p>
          <a:p>
            <a:pPr lvl="1"/>
            <a:r>
              <a:rPr lang="en-US" sz="2200" dirty="0"/>
              <a:t>Prevent the accidental sharing of sensitive information</a:t>
            </a:r>
          </a:p>
          <a:p>
            <a:pPr lvl="1"/>
            <a:r>
              <a:rPr lang="en-US" sz="2200" dirty="0"/>
              <a:t>Help users learn how to stay compliant without interrupting their workflow</a:t>
            </a:r>
          </a:p>
          <a:p>
            <a:pPr lvl="1"/>
            <a:r>
              <a:rPr lang="en-US" sz="2200" dirty="0"/>
              <a:t>View DLP reports showing content that matches your organization's DLP policies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04516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38FA-29CD-4393-BFC4-16DD1AE9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information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274A-6B51-4FA5-BB77-7A3718D87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86454"/>
          </a:xfrm>
        </p:spPr>
        <p:txBody>
          <a:bodyPr>
            <a:normAutofit/>
          </a:bodyPr>
          <a:lstStyle/>
          <a:p>
            <a:r>
              <a:rPr lang="en-US" sz="3200" dirty="0"/>
              <a:t>DLP includes many sensitive information types ready to be used</a:t>
            </a:r>
            <a:br>
              <a:rPr lang="en-US" sz="3200" dirty="0"/>
            </a:br>
            <a:r>
              <a:rPr lang="en-US" sz="3200" dirty="0"/>
              <a:t>in DLP policies</a:t>
            </a:r>
          </a:p>
          <a:p>
            <a:r>
              <a:rPr lang="en-US" sz="3200" dirty="0"/>
              <a:t>Defined by a pattern that can be identified by a regular expression </a:t>
            </a:r>
            <a:br>
              <a:rPr lang="en-US" sz="3200" dirty="0"/>
            </a:br>
            <a:r>
              <a:rPr lang="en-US" sz="3200" dirty="0"/>
              <a:t>or a function</a:t>
            </a:r>
          </a:p>
          <a:p>
            <a:r>
              <a:rPr lang="en-US" sz="3200" dirty="0"/>
              <a:t>Additional evidence (such as keywords) can be used to identify a </a:t>
            </a:r>
            <a:br>
              <a:rPr lang="en-US" sz="3200" dirty="0"/>
            </a:br>
            <a:r>
              <a:rPr lang="en-US" sz="3200" dirty="0"/>
              <a:t>sensitive information type</a:t>
            </a:r>
          </a:p>
          <a:p>
            <a:r>
              <a:rPr lang="en-US" sz="3200" dirty="0"/>
              <a:t>Confidence level and proximity are also used in the evaluation </a:t>
            </a:r>
            <a:br>
              <a:rPr lang="en-US" sz="3200" dirty="0"/>
            </a:br>
            <a:r>
              <a:rPr lang="en-US" sz="3200" dirty="0"/>
              <a:t>process</a:t>
            </a:r>
          </a:p>
          <a:p>
            <a:r>
              <a:rPr lang="en-US" sz="3200" dirty="0"/>
              <a:t>Can create your own, custom sensitive information types</a:t>
            </a:r>
          </a:p>
        </p:txBody>
      </p:sp>
    </p:spTree>
    <p:extLst>
      <p:ext uri="{BB962C8B-B14F-4D97-AF65-F5344CB8AC3E}">
        <p14:creationId xmlns:p14="http://schemas.microsoft.com/office/powerpoint/2010/main" val="1093436439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38FA-29CD-4393-BFC4-16DD1AE9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274A-6B51-4FA5-BB77-7A3718D87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99" y="1220326"/>
            <a:ext cx="5582437" cy="5483438"/>
          </a:xfrm>
        </p:spPr>
        <p:txBody>
          <a:bodyPr>
            <a:normAutofit fontScale="92500" lnSpcReduction="10000"/>
          </a:bodyPr>
          <a:lstStyle/>
          <a:p>
            <a:pPr marL="341313" indent="-341313"/>
            <a:r>
              <a:rPr lang="en-US" sz="3000" dirty="0"/>
              <a:t>With a DLP policy, you can:</a:t>
            </a:r>
          </a:p>
          <a:p>
            <a:pPr marL="798513" lvl="1" indent="-457200">
              <a:buFont typeface="Wingdings" panose="05000000000000000000" pitchFamily="2" charset="2"/>
              <a:buChar char="Ø"/>
            </a:pPr>
            <a:r>
              <a:rPr lang="en-US" sz="2600" dirty="0"/>
              <a:t>Identify sensitive information </a:t>
            </a:r>
            <a:br>
              <a:rPr lang="en-US" sz="2600" dirty="0"/>
            </a:br>
            <a:r>
              <a:rPr lang="en-US" sz="2600" dirty="0"/>
              <a:t>across Exchange Online, </a:t>
            </a:r>
            <a:br>
              <a:rPr lang="en-US" sz="2600" dirty="0"/>
            </a:br>
            <a:r>
              <a:rPr lang="en-US" sz="2600" dirty="0"/>
              <a:t>SharePoint Online, OneDrive for </a:t>
            </a:r>
            <a:br>
              <a:rPr lang="en-US" sz="2600" dirty="0"/>
            </a:br>
            <a:r>
              <a:rPr lang="en-US" sz="2600" dirty="0"/>
              <a:t>Business, and Microsoft Teams</a:t>
            </a:r>
          </a:p>
          <a:p>
            <a:pPr marL="798513" lvl="1" indent="-457200">
              <a:buFont typeface="Wingdings" panose="05000000000000000000" pitchFamily="2" charset="2"/>
              <a:buChar char="Ø"/>
            </a:pPr>
            <a:r>
              <a:rPr lang="en-US" sz="2600" dirty="0"/>
              <a:t>Prevent the accidental sharing of </a:t>
            </a:r>
            <a:br>
              <a:rPr lang="en-US" sz="2600" dirty="0"/>
            </a:br>
            <a:r>
              <a:rPr lang="en-US" sz="2600" dirty="0"/>
              <a:t>sensitive information</a:t>
            </a:r>
          </a:p>
          <a:p>
            <a:pPr marL="798513" lvl="1" indent="-457200">
              <a:buFont typeface="Wingdings" panose="05000000000000000000" pitchFamily="2" charset="2"/>
              <a:buChar char="Ø"/>
            </a:pPr>
            <a:r>
              <a:rPr lang="en-US" sz="2600" dirty="0"/>
              <a:t>Help users learn how to stay </a:t>
            </a:r>
            <a:br>
              <a:rPr lang="en-US" sz="2600" dirty="0"/>
            </a:br>
            <a:r>
              <a:rPr lang="en-US" sz="2600" dirty="0"/>
              <a:t>compliant without interrupting </a:t>
            </a:r>
            <a:br>
              <a:rPr lang="en-US" sz="2600" dirty="0"/>
            </a:br>
            <a:r>
              <a:rPr lang="en-US" sz="2600" dirty="0"/>
              <a:t>their workflow</a:t>
            </a:r>
          </a:p>
          <a:p>
            <a:pPr marL="798513" lvl="1" indent="-457200">
              <a:buFont typeface="Wingdings" panose="05000000000000000000" pitchFamily="2" charset="2"/>
              <a:buChar char="Ø"/>
            </a:pPr>
            <a:r>
              <a:rPr lang="en-US" sz="2600" dirty="0"/>
              <a:t>View DLP reports showing content </a:t>
            </a:r>
            <a:br>
              <a:rPr lang="en-US" sz="2600" dirty="0"/>
            </a:br>
            <a:r>
              <a:rPr lang="en-US" sz="2600" dirty="0"/>
              <a:t>that matches your organization’s </a:t>
            </a:r>
            <a:br>
              <a:rPr lang="en-US" sz="2600" dirty="0"/>
            </a:br>
            <a:r>
              <a:rPr lang="en-US" sz="2600" dirty="0"/>
              <a:t>DLP policies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1AF05-FCDB-44E0-AC1E-B2465A51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86" y="2201514"/>
            <a:ext cx="6147412" cy="323869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157663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38FA-29CD-4393-BFC4-16DD1AE9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 policy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274A-6B51-4FA5-BB77-7A3718D87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43020" cy="5201066"/>
          </a:xfrm>
        </p:spPr>
        <p:txBody>
          <a:bodyPr>
            <a:normAutofit/>
          </a:bodyPr>
          <a:lstStyle/>
          <a:p>
            <a:r>
              <a:rPr lang="en-US" sz="2800" dirty="0"/>
              <a:t>A preconfigured DLP policy template can </a:t>
            </a:r>
            <a:br>
              <a:rPr lang="en-US" sz="2800" dirty="0"/>
            </a:br>
            <a:r>
              <a:rPr lang="en-US" sz="2800" dirty="0"/>
              <a:t>help you detect specific types of sensitive </a:t>
            </a:r>
            <a:br>
              <a:rPr lang="en-US" sz="2800" dirty="0"/>
            </a:br>
            <a:r>
              <a:rPr lang="en-US" sz="2800" dirty="0"/>
              <a:t>information</a:t>
            </a:r>
          </a:p>
          <a:p>
            <a:r>
              <a:rPr lang="en-US" sz="2800" dirty="0"/>
              <a:t>The policy templates included in Office 365 already contain the most common </a:t>
            </a:r>
            <a:br>
              <a:rPr lang="en-US" sz="2800" dirty="0"/>
            </a:br>
            <a:r>
              <a:rPr lang="en-US" sz="2800" dirty="0"/>
              <a:t>sensitive information types necessary for </a:t>
            </a:r>
            <a:br>
              <a:rPr lang="en-US" sz="2800" dirty="0"/>
            </a:br>
            <a:r>
              <a:rPr lang="en-US" sz="2800" dirty="0"/>
              <a:t>you to get started</a:t>
            </a:r>
          </a:p>
        </p:txBody>
      </p:sp>
      <p:pic>
        <p:nvPicPr>
          <p:cNvPr id="4100" name="Picture 4" descr="List of templates for data loss prevention policies with focus on template for U.S. Patriot Act">
            <a:extLst>
              <a:ext uri="{FF2B5EF4-FFF2-40B4-BE49-F238E27FC236}">
                <a16:creationId xmlns:a16="http://schemas.microsoft.com/office/drawing/2014/main" id="{5DE91191-B803-453A-9160-CF4D2FB2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32" y="1754521"/>
            <a:ext cx="4415698" cy="425673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75657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 SaaS-Security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97737"/>
      </p:ext>
    </p:extLst>
  </p:cSld>
  <p:clrMapOvr>
    <a:masterClrMapping/>
  </p:clrMapOvr>
  <p:transition spd="slow" advClick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4758722"/>
      </p:ext>
    </p:extLst>
  </p:cSld>
  <p:clrMapOvr>
    <a:masterClrMapping/>
  </p:clrMapOvr>
  <p:transition spd="slow" advClick="0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Information protection technologies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Azure Information Protection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Data Loss Prevention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569281"/>
          </a:xfrm>
        </p:spPr>
        <p:txBody>
          <a:bodyPr/>
          <a:lstStyle/>
          <a:p>
            <a:r>
              <a:rPr lang="en-US" dirty="0"/>
              <a:t>Information protection technologies </a:t>
            </a:r>
          </a:p>
        </p:txBody>
      </p:sp>
    </p:spTree>
    <p:extLst>
      <p:ext uri="{BB962C8B-B14F-4D97-AF65-F5344CB8AC3E}">
        <p14:creationId xmlns:p14="http://schemas.microsoft.com/office/powerpoint/2010/main" val="1713714363"/>
      </p:ext>
    </p:extLst>
  </p:cSld>
  <p:clrMapOvr>
    <a:masterClrMapping/>
  </p:clrMapOvr>
  <p:transition spd="slow" advClick="0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Encryption at rest vs encryption in transit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E8DAE3-2DCD-41EF-844F-AC34A8EEC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00947"/>
              </p:ext>
            </p:extLst>
          </p:nvPr>
        </p:nvGraphicFramePr>
        <p:xfrm>
          <a:off x="647852" y="1630495"/>
          <a:ext cx="10896295" cy="46877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453963">
                  <a:extLst>
                    <a:ext uri="{9D8B030D-6E8A-4147-A177-3AD203B41FA5}">
                      <a16:colId xmlns:a16="http://schemas.microsoft.com/office/drawing/2014/main" val="2511638022"/>
                    </a:ext>
                  </a:extLst>
                </a:gridCol>
                <a:gridCol w="5442332">
                  <a:extLst>
                    <a:ext uri="{9D8B030D-6E8A-4147-A177-3AD203B41FA5}">
                      <a16:colId xmlns:a16="http://schemas.microsoft.com/office/drawing/2014/main" val="2358283509"/>
                    </a:ext>
                  </a:extLst>
                </a:gridCol>
              </a:tblGrid>
              <a:tr h="5004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Kinds of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Encryption technologies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579470"/>
                  </a:ext>
                </a:extLst>
              </a:tr>
              <a:tr h="1928765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 on a device. This can include email messages saved in a folder, Office documents saved on a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computer, tablet, or phone, or data saved to the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cloud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BitLocker in Microsoft datacenters. BitLocker can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 be used on client machines, such as Windows computers and tablets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Key Manager (DKM) in Microsoft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datacenters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Key for Microsoft 365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726524"/>
                  </a:ext>
                </a:extLst>
              </a:tr>
              <a:tr h="1101766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 in transit between users. This can include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Office documents or SharePoint list items shared </a:t>
                      </a:r>
                      <a:b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users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TLS for files in transit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021883"/>
                  </a:ext>
                </a:extLst>
              </a:tr>
              <a:tr h="1156775">
                <a:tc>
                  <a:txBody>
                    <a:bodyPr/>
                    <a:lstStyle/>
                    <a:p>
                      <a:r>
                        <a:rPr lang="en-US" sz="2000"/>
                        <a:t>Email in transit between recipients. This includes </a:t>
                      </a:r>
                      <a:br>
                        <a:rPr lang="en-US" sz="2000"/>
                      </a:br>
                      <a:r>
                        <a:rPr lang="en-US" sz="2000"/>
                        <a:t>email hosted by Exchange Online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Office 365 Message Encryption with Azure Rights Management, S/MIME, and TLS for email in transit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9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05014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BAFE5-40D7-4AE1-98D8-09C53BA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OME, IRM and S/MIME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03B08-8BC7-4F0C-A070-7E2725640A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BD21-A2F7-44CF-83A7-B0DCE98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7" y="1461851"/>
            <a:ext cx="1265875" cy="123591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30E81-4578-428C-99A9-6D1E7D97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79" y="1461851"/>
            <a:ext cx="1265876" cy="124299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F84B3-CC94-4F79-A04E-846C0A56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957" y="1461851"/>
            <a:ext cx="1296709" cy="124299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40BAC5E-400F-4C3C-9A9E-78DE1EF40F6C}"/>
              </a:ext>
            </a:extLst>
          </p:cNvPr>
          <p:cNvSpPr txBox="1">
            <a:spLocks/>
          </p:cNvSpPr>
          <p:nvPr/>
        </p:nvSpPr>
        <p:spPr>
          <a:xfrm>
            <a:off x="312889" y="3176211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Built on </a:t>
            </a:r>
            <a:r>
              <a:rPr lang="en-US" sz="2000" u="sng" dirty="0"/>
              <a:t>Azure RMS</a:t>
            </a:r>
            <a:br>
              <a:rPr lang="en-US" sz="2400" dirty="0"/>
            </a:br>
            <a:r>
              <a:rPr lang="en-US" sz="1800" dirty="0"/>
              <a:t>(Rights Management Services)</a:t>
            </a:r>
          </a:p>
          <a:p>
            <a:pPr marL="227013" indent="-227013"/>
            <a:r>
              <a:rPr lang="en-US" sz="2000" dirty="0"/>
              <a:t>Use Azure RMS templates to: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Only encrypt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Do not forward</a:t>
            </a:r>
          </a:p>
          <a:p>
            <a:pPr marL="760079" lvl="1" indent="-227013">
              <a:lnSpc>
                <a:spcPct val="80000"/>
              </a:lnSpc>
            </a:pPr>
            <a:r>
              <a:rPr lang="en-US" sz="1800" dirty="0"/>
              <a:t>Company protect</a:t>
            </a:r>
          </a:p>
          <a:p>
            <a:pPr marL="227013" indent="-227013">
              <a:lnSpc>
                <a:spcPct val="80000"/>
              </a:lnSpc>
            </a:pPr>
            <a:r>
              <a:rPr lang="en-US" sz="2000" dirty="0"/>
              <a:t>No additional setup required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14A052A-9BD2-4C4F-874C-3452E076FA52}"/>
              </a:ext>
            </a:extLst>
          </p:cNvPr>
          <p:cNvSpPr txBox="1">
            <a:spLocks/>
          </p:cNvSpPr>
          <p:nvPr/>
        </p:nvSpPr>
        <p:spPr>
          <a:xfrm>
            <a:off x="4242159" y="3176208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Can configure Exchange </a:t>
            </a:r>
            <a:br>
              <a:rPr lang="en-US" sz="2000" dirty="0"/>
            </a:br>
            <a:r>
              <a:rPr lang="en-US" sz="2000" dirty="0"/>
              <a:t>Online IRM to use </a:t>
            </a:r>
            <a:br>
              <a:rPr lang="en-US" sz="2000" dirty="0"/>
            </a:br>
            <a:r>
              <a:rPr lang="en-US" sz="2000" dirty="0"/>
              <a:t>on-premises AD RMS</a:t>
            </a:r>
          </a:p>
          <a:p>
            <a:pPr marL="227013" indent="-227013"/>
            <a:r>
              <a:rPr lang="en-US" sz="2000" dirty="0"/>
              <a:t>Not very common</a:t>
            </a:r>
            <a:endParaRPr lang="en-US" sz="18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102A4AA-F4DC-4B69-8509-BCF8331D8EEC}"/>
              </a:ext>
            </a:extLst>
          </p:cNvPr>
          <p:cNvSpPr txBox="1">
            <a:spLocks/>
          </p:cNvSpPr>
          <p:nvPr/>
        </p:nvSpPr>
        <p:spPr>
          <a:xfrm>
            <a:off x="8288035" y="3176209"/>
            <a:ext cx="3475340" cy="33026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sz="2000" dirty="0"/>
              <a:t>Well known protocol</a:t>
            </a:r>
          </a:p>
          <a:p>
            <a:pPr marL="227013" indent="-227013"/>
            <a:r>
              <a:rPr lang="en-US" sz="2000" dirty="0"/>
              <a:t>Used for encryption and </a:t>
            </a:r>
            <a:br>
              <a:rPr lang="en-US" sz="2000" dirty="0"/>
            </a:br>
            <a:r>
              <a:rPr lang="en-US" sz="2000" dirty="0"/>
              <a:t>signing</a:t>
            </a:r>
          </a:p>
          <a:p>
            <a:pPr marL="227013" indent="-227013"/>
            <a:r>
              <a:rPr lang="en-US" sz="2000" dirty="0"/>
              <a:t>Requires certificates and </a:t>
            </a:r>
            <a:br>
              <a:rPr lang="en-US" sz="2000" dirty="0"/>
            </a:br>
            <a:r>
              <a:rPr lang="en-US" sz="2000" dirty="0"/>
              <a:t>publishing infrastructure</a:t>
            </a:r>
          </a:p>
          <a:p>
            <a:pPr marL="227013" indent="-227013"/>
            <a:r>
              <a:rPr lang="en-US" sz="2000" dirty="0"/>
              <a:t>You must have the public </a:t>
            </a:r>
            <a:br>
              <a:rPr lang="en-US" sz="2000" dirty="0"/>
            </a:br>
            <a:r>
              <a:rPr lang="en-US" sz="2000" dirty="0"/>
              <a:t>keys for each recipient</a:t>
            </a:r>
            <a:br>
              <a:rPr lang="en-US" sz="20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3179694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Classify your data based on sensitivity</a:t>
            </a:r>
          </a:p>
          <a:p>
            <a:r>
              <a:rPr lang="en-US" dirty="0"/>
              <a:t>No matter where it is stored - protection follows the document</a:t>
            </a:r>
          </a:p>
          <a:p>
            <a:r>
              <a:rPr lang="en-US" dirty="0"/>
              <a:t>Deployment flexibility and ease of use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75ED79-4CBD-4C78-831C-57A918E4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18" y="3967419"/>
            <a:ext cx="6952763" cy="198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53057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Information Protection (WIP)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00610" cy="213647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Windows Information Protection helps protect your corporate data by </a:t>
            </a:r>
            <a:br>
              <a:rPr lang="en-US" sz="2800" dirty="0"/>
            </a:br>
            <a:r>
              <a:rPr lang="en-US" sz="2800" dirty="0"/>
              <a:t>separating the business and the personal data and applying restriction policies  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WIP is the mobile application management (MAM) mechanism on Windows 10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The WIP feature is built in Windows 10 (version 1607 and later)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2EE735-812C-450D-AA90-BAF0079C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85" y="3429000"/>
            <a:ext cx="6796030" cy="3087761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70537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7410-AF86-4012-A219-C692CC91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Loss 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2B1-1B6E-48E5-B244-B145CD7BA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34888"/>
            <a:ext cx="11972219" cy="1888598"/>
          </a:xfrm>
        </p:spPr>
        <p:txBody>
          <a:bodyPr/>
          <a:lstStyle/>
          <a:p>
            <a:pPr marL="341313" indent="-341313"/>
            <a:r>
              <a:rPr lang="en-US" sz="3000" dirty="0"/>
              <a:t>Data Loss Prevention (DLP) is a security feature that protects sensitive </a:t>
            </a:r>
            <a:br>
              <a:rPr lang="en-US" sz="3000" dirty="0"/>
            </a:br>
            <a:r>
              <a:rPr lang="en-US" sz="3000" dirty="0"/>
              <a:t>data in email, SharePoint content, and Office files from being accidentally or intentionally shared with unauthorized users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CD1C2-CB93-4312-BA6B-E2ADDB60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16" y="3371273"/>
            <a:ext cx="10435367" cy="2736684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776F6B-989F-4A24-9465-BF0F920E3053}"/>
              </a:ext>
            </a:extLst>
          </p:cNvPr>
          <p:cNvSpPr/>
          <p:nvPr/>
        </p:nvSpPr>
        <p:spPr bwMode="auto">
          <a:xfrm>
            <a:off x="1509312" y="3646583"/>
            <a:ext cx="2500828" cy="269913"/>
          </a:xfrm>
          <a:prstGeom prst="round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372486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4_7-30269_Server &amp; Tools Business_16x9">
  <a:themeElements>
    <a:clrScheme name="Custom 11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FFFFFF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1">
    <a:dk1>
      <a:srgbClr val="505050"/>
    </a:dk1>
    <a:lt1>
      <a:srgbClr val="FFFFFF"/>
    </a:lt1>
    <a:dk2>
      <a:srgbClr val="505050"/>
    </a:dk2>
    <a:lt2>
      <a:srgbClr val="969696"/>
    </a:lt2>
    <a:accent1>
      <a:srgbClr val="002050"/>
    </a:accent1>
    <a:accent2>
      <a:srgbClr val="0072C6"/>
    </a:accent2>
    <a:accent3>
      <a:srgbClr val="442359"/>
    </a:accent3>
    <a:accent4>
      <a:srgbClr val="68217A"/>
    </a:accent4>
    <a:accent5>
      <a:srgbClr val="DC3C00"/>
    </a:accent5>
    <a:accent6>
      <a:srgbClr val="FF8C00"/>
    </a:accent6>
    <a:hlink>
      <a:srgbClr val="FFFFFF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34639</TotalTime>
  <Words>905</Words>
  <Application>Microsoft Office PowerPoint</Application>
  <PresentationFormat>Widescreen</PresentationFormat>
  <Paragraphs>256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Wingdings 2</vt:lpstr>
      <vt:lpstr>1_SoftUni3_1</vt:lpstr>
      <vt:lpstr>4_7-30269_Server &amp; Tools Business_16x9</vt:lpstr>
      <vt:lpstr>Microsoft 365 Information Protection</vt:lpstr>
      <vt:lpstr>Questions</vt:lpstr>
      <vt:lpstr>Table of Contents</vt:lpstr>
      <vt:lpstr>PowerPoint Presentation</vt:lpstr>
      <vt:lpstr>Encryption at rest vs encryption in transit</vt:lpstr>
      <vt:lpstr>OME, IRM and S/MIME </vt:lpstr>
      <vt:lpstr>Azure Information Protection</vt:lpstr>
      <vt:lpstr>Windows Information Protection (WIP)</vt:lpstr>
      <vt:lpstr>Data Loss Prevention</vt:lpstr>
      <vt:lpstr>Cloud app security</vt:lpstr>
      <vt:lpstr>Cloud app security (2)</vt:lpstr>
      <vt:lpstr>Sanctioning and unsanctioning an app</vt:lpstr>
      <vt:lpstr>Conditional Access App Control protection</vt:lpstr>
      <vt:lpstr>Microsoft 365</vt:lpstr>
      <vt:lpstr>Enterprise Mobility and Security (EMS)</vt:lpstr>
      <vt:lpstr>Questions</vt:lpstr>
      <vt:lpstr>PowerPoint Presentation</vt:lpstr>
      <vt:lpstr>Where is your protection?</vt:lpstr>
      <vt:lpstr>PowerPoint Presentation</vt:lpstr>
      <vt:lpstr>Planning Azure Information Protection deployment</vt:lpstr>
      <vt:lpstr>AIP labels</vt:lpstr>
      <vt:lpstr>Classification and labeling</vt:lpstr>
      <vt:lpstr>Working with AIP labels</vt:lpstr>
      <vt:lpstr>AIP policies</vt:lpstr>
      <vt:lpstr>AIP clients</vt:lpstr>
      <vt:lpstr>Automated labeling</vt:lpstr>
      <vt:lpstr>Configuring a super user</vt:lpstr>
      <vt:lpstr>Implement bulk classification</vt:lpstr>
      <vt:lpstr>Questions</vt:lpstr>
      <vt:lpstr>PowerPoint Presentation</vt:lpstr>
      <vt:lpstr>What is Data Loss Prevention</vt:lpstr>
      <vt:lpstr>Sensitive information types</vt:lpstr>
      <vt:lpstr>DLP policy</vt:lpstr>
      <vt:lpstr>DLP policy templates</vt:lpstr>
      <vt:lpstr>Questions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1175</cp:revision>
  <dcterms:created xsi:type="dcterms:W3CDTF">2018-05-23T13:08:44Z</dcterms:created>
  <dcterms:modified xsi:type="dcterms:W3CDTF">2019-09-10T14:26:08Z</dcterms:modified>
</cp:coreProperties>
</file>